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11" r:id="rId3"/>
    <p:sldId id="312" r:id="rId4"/>
    <p:sldId id="264" r:id="rId5"/>
    <p:sldId id="328" r:id="rId6"/>
    <p:sldId id="327"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48" r:id="rId26"/>
    <p:sldId id="347" r:id="rId27"/>
    <p:sldId id="349" r:id="rId28"/>
    <p:sldId id="350" r:id="rId29"/>
    <p:sldId id="351" r:id="rId30"/>
    <p:sldId id="352" r:id="rId31"/>
    <p:sldId id="353" r:id="rId32"/>
    <p:sldId id="354" r:id="rId33"/>
    <p:sldId id="355"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91" d="100"/>
          <a:sy n="91" d="100"/>
        </p:scale>
        <p:origin x="43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763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1742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411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94437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pPr/>
              <a:t>6.12.2023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1505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E91ED6-9D3E-4BAB-B336-E996545A2B25}" type="datetimeFigureOut">
              <a:rPr lang="tr-TR" smtClean="0"/>
              <a:pPr/>
              <a:t>6.12.2023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31259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E91ED6-9D3E-4BAB-B336-E996545A2B25}" type="datetimeFigureOut">
              <a:rPr lang="tr-TR" smtClean="0"/>
              <a:pPr/>
              <a:t>6.12.2023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4781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E91ED6-9D3E-4BAB-B336-E996545A2B25}" type="datetimeFigureOut">
              <a:rPr lang="tr-TR" smtClean="0"/>
              <a:pPr/>
              <a:t>6.12.2023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734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E91ED6-9D3E-4BAB-B336-E996545A2B25}" type="datetimeFigureOut">
              <a:rPr lang="tr-TR" smtClean="0"/>
              <a:pPr/>
              <a:t>6.12.2023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4445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6.12.2023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8706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6.12.2023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94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91ED6-9D3E-4BAB-B336-E996545A2B25}" type="datetimeFigureOut">
              <a:rPr lang="tr-TR" smtClean="0"/>
              <a:pPr/>
              <a:t>6.12.2023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EA5C-D8CC-4D07-B0C3-D20FDDFF5995}" type="slidenum">
              <a:rPr lang="tr-TR" smtClean="0"/>
              <a:pPr/>
              <a:t>‹#›</a:t>
            </a:fld>
            <a:endParaRPr lang="tr-TR"/>
          </a:p>
        </p:txBody>
      </p:sp>
    </p:spTree>
    <p:extLst>
      <p:ext uri="{BB962C8B-B14F-4D97-AF65-F5344CB8AC3E}">
        <p14:creationId xmlns:p14="http://schemas.microsoft.com/office/powerpoint/2010/main" val="26201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12523432"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id="{F38C432D-5372-448E-9829-E0F45631D439}"/>
              </a:ext>
            </a:extLst>
          </p:cNvPr>
          <p:cNvSpPr>
            <a:spLocks noGrp="1" noChangeArrowheads="1"/>
          </p:cNvSpPr>
          <p:nvPr>
            <p:ph type="subTitle" idx="1"/>
          </p:nvPr>
        </p:nvSpPr>
        <p:spPr>
          <a:xfrm>
            <a:off x="4064000" y="2159000"/>
            <a:ext cx="8128000" cy="533400"/>
          </a:xfrm>
        </p:spPr>
        <p:txBody>
          <a:bodyPr/>
          <a:lstStyle/>
          <a:p>
            <a:pPr>
              <a:lnSpc>
                <a:spcPct val="90000"/>
              </a:lnSpc>
            </a:pPr>
            <a:r>
              <a:rPr lang="tr-TR" altLang="tr-TR" sz="3200" b="1" dirty="0" smtClean="0"/>
              <a:t>TURİZM VE OTEL İŞLETMECİLİĞİ</a:t>
            </a:r>
            <a:endParaRPr lang="tr-TR" altLang="tr-TR" sz="3200" b="1" dirty="0"/>
          </a:p>
        </p:txBody>
      </p:sp>
      <p:sp>
        <p:nvSpPr>
          <p:cNvPr id="6" name="Rectangle 8">
            <a:extLst>
              <a:ext uri="{FF2B5EF4-FFF2-40B4-BE49-F238E27FC236}">
                <a16:creationId xmlns:a16="http://schemas.microsoft.com/office/drawing/2014/main" id="{40919079-B759-42A8-9F3B-9A1143AB97DE}"/>
              </a:ext>
            </a:extLst>
          </p:cNvPr>
          <p:cNvSpPr txBox="1">
            <a:spLocks noChangeArrowheads="1"/>
          </p:cNvSpPr>
          <p:nvPr/>
        </p:nvSpPr>
        <p:spPr bwMode="auto">
          <a:xfrm>
            <a:off x="3860800" y="1143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SAMSUN MESLEK YÜKSEKOKULU</a:t>
            </a:r>
            <a:endParaRPr lang="tr-TR" altLang="tr-TR" sz="3200" b="1" dirty="0"/>
          </a:p>
        </p:txBody>
      </p:sp>
      <p:sp>
        <p:nvSpPr>
          <p:cNvPr id="7" name="Rectangle 8">
            <a:extLst>
              <a:ext uri="{FF2B5EF4-FFF2-40B4-BE49-F238E27FC236}">
                <a16:creationId xmlns:a16="http://schemas.microsoft.com/office/drawing/2014/main" id="{FA81E1F3-CB27-487C-8780-092A73586388}"/>
              </a:ext>
            </a:extLst>
          </p:cNvPr>
          <p:cNvSpPr txBox="1">
            <a:spLocks noChangeArrowheads="1"/>
          </p:cNvSpPr>
          <p:nvPr/>
        </p:nvSpPr>
        <p:spPr bwMode="auto">
          <a:xfrm>
            <a:off x="4064000" y="32258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4800" b="1" i="1" dirty="0" smtClean="0"/>
              <a:t>MENÜ PLANLAMA</a:t>
            </a:r>
          </a:p>
          <a:p>
            <a:pPr>
              <a:lnSpc>
                <a:spcPct val="90000"/>
              </a:lnSpc>
            </a:pPr>
            <a:r>
              <a:rPr lang="tr-TR" altLang="tr-TR" sz="4800" b="1" i="1" dirty="0" smtClean="0"/>
              <a:t>8. HAFTA</a:t>
            </a:r>
          </a:p>
          <a:p>
            <a:pPr>
              <a:lnSpc>
                <a:spcPct val="90000"/>
              </a:lnSpc>
            </a:pPr>
            <a:r>
              <a:rPr lang="tr-TR" altLang="tr-TR" sz="4800" b="1" i="1" dirty="0" smtClean="0"/>
              <a:t>MENÜ VE BESLENME</a:t>
            </a:r>
            <a:endParaRPr lang="tr-TR" altLang="tr-TR" sz="4800" b="1" i="1" dirty="0"/>
          </a:p>
        </p:txBody>
      </p:sp>
      <p:sp>
        <p:nvSpPr>
          <p:cNvPr id="8" name="Rectangle 8">
            <a:extLst>
              <a:ext uri="{FF2B5EF4-FFF2-40B4-BE49-F238E27FC236}">
                <a16:creationId xmlns:a16="http://schemas.microsoft.com/office/drawing/2014/main" id="{2B89DD1B-66F7-4797-94FB-C51343EB1C18}"/>
              </a:ext>
            </a:extLst>
          </p:cNvPr>
          <p:cNvSpPr txBox="1">
            <a:spLocks noChangeArrowheads="1"/>
          </p:cNvSpPr>
          <p:nvPr/>
        </p:nvSpPr>
        <p:spPr bwMode="auto">
          <a:xfrm>
            <a:off x="4064000" y="5623034"/>
            <a:ext cx="8128000" cy="57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i="1" dirty="0" err="1" smtClean="0">
                <a:solidFill>
                  <a:schemeClr val="bg1">
                    <a:lumMod val="50000"/>
                  </a:schemeClr>
                </a:solidFill>
              </a:rPr>
              <a:t>Öğr</a:t>
            </a:r>
            <a:r>
              <a:rPr lang="tr-TR" altLang="tr-TR" sz="3200" b="1" i="1" dirty="0" smtClean="0">
                <a:solidFill>
                  <a:schemeClr val="bg1">
                    <a:lumMod val="50000"/>
                  </a:schemeClr>
                </a:solidFill>
              </a:rPr>
              <a:t>. Gör. </a:t>
            </a:r>
            <a:r>
              <a:rPr lang="tr-TR" altLang="tr-TR" sz="3200" b="1" i="1" dirty="0" err="1" smtClean="0">
                <a:solidFill>
                  <a:schemeClr val="bg1">
                    <a:lumMod val="50000"/>
                  </a:schemeClr>
                </a:solidFill>
              </a:rPr>
              <a:t>S.Ali</a:t>
            </a:r>
            <a:r>
              <a:rPr lang="tr-TR" altLang="tr-TR" sz="3200" b="1" i="1" dirty="0" smtClean="0">
                <a:solidFill>
                  <a:schemeClr val="bg1">
                    <a:lumMod val="50000"/>
                  </a:schemeClr>
                </a:solidFill>
              </a:rPr>
              <a:t> ÇELİK</a:t>
            </a:r>
            <a:endParaRPr lang="tr-TR" altLang="tr-TR" sz="3200" b="1" i="1" dirty="0">
              <a:solidFill>
                <a:schemeClr val="bg1">
                  <a:lumMod val="50000"/>
                </a:schemeClr>
              </a:solidFill>
            </a:endParaRPr>
          </a:p>
        </p:txBody>
      </p:sp>
    </p:spTree>
    <p:extLst>
      <p:ext uri="{BB962C8B-B14F-4D97-AF65-F5344CB8AC3E}">
        <p14:creationId xmlns:p14="http://schemas.microsoft.com/office/powerpoint/2010/main" val="4157422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88578"/>
            <a:ext cx="10515600" cy="5938345"/>
          </a:xfrm>
        </p:spPr>
        <p:txBody>
          <a:bodyPr>
            <a:normAutofit fontScale="55000" lnSpcReduction="20000"/>
          </a:bodyPr>
          <a:lstStyle/>
          <a:p>
            <a:pPr marL="0" indent="0">
              <a:buNone/>
            </a:pPr>
            <a:r>
              <a:rPr lang="tr-TR" dirty="0" err="1"/>
              <a:t>Kurubaklagiller</a:t>
            </a:r>
            <a:endParaRPr lang="tr-TR" dirty="0"/>
          </a:p>
          <a:p>
            <a:pPr marL="0" indent="0">
              <a:buNone/>
            </a:pPr>
            <a:r>
              <a:rPr lang="tr-TR" dirty="0"/>
              <a:t>• Mercimek (1 fincan pişirilmiş mercimek yaklaşık 18 gram protein)</a:t>
            </a:r>
          </a:p>
          <a:p>
            <a:pPr marL="0" indent="0">
              <a:buNone/>
            </a:pPr>
            <a:r>
              <a:rPr lang="tr-TR" dirty="0"/>
              <a:t>• Nohut (1 fincan pişirilmiş nohut yaklaşık 15 gram protein)</a:t>
            </a:r>
          </a:p>
          <a:p>
            <a:pPr marL="0" indent="0">
              <a:buNone/>
            </a:pPr>
            <a:r>
              <a:rPr lang="tr-TR" dirty="0"/>
              <a:t>• Fasulye (1 fincan pişirilmiş fasulye yaklaşık 15 gram protein)</a:t>
            </a:r>
          </a:p>
          <a:p>
            <a:pPr marL="0" indent="0">
              <a:buNone/>
            </a:pPr>
            <a:r>
              <a:rPr lang="tr-TR" dirty="0" err="1" smtClean="0"/>
              <a:t>Tofu</a:t>
            </a:r>
            <a:r>
              <a:rPr lang="tr-TR" dirty="0" smtClean="0"/>
              <a:t> </a:t>
            </a:r>
            <a:r>
              <a:rPr lang="tr-TR" dirty="0"/>
              <a:t>ve Soya Ürünleri</a:t>
            </a:r>
          </a:p>
          <a:p>
            <a:pPr marL="0" indent="0">
              <a:buNone/>
            </a:pPr>
            <a:r>
              <a:rPr lang="tr-TR" dirty="0"/>
              <a:t>• </a:t>
            </a:r>
            <a:r>
              <a:rPr lang="tr-TR" dirty="0" err="1"/>
              <a:t>Tofu</a:t>
            </a:r>
            <a:r>
              <a:rPr lang="tr-TR" dirty="0"/>
              <a:t> (100 gramda yaklaşık 8 gram protein)</a:t>
            </a:r>
          </a:p>
          <a:p>
            <a:pPr marL="0" indent="0">
              <a:buNone/>
            </a:pPr>
            <a:r>
              <a:rPr lang="tr-TR" dirty="0"/>
              <a:t>• Soya sütü (1 bardak yaklaşık 7 gram protein)</a:t>
            </a:r>
          </a:p>
          <a:p>
            <a:pPr marL="0" indent="0">
              <a:buNone/>
            </a:pPr>
            <a:r>
              <a:rPr lang="tr-TR" dirty="0" smtClean="0"/>
              <a:t>Kuruyemişler </a:t>
            </a:r>
            <a:r>
              <a:rPr lang="tr-TR" dirty="0"/>
              <a:t>ve Tohumlar</a:t>
            </a:r>
          </a:p>
          <a:p>
            <a:pPr marL="0" indent="0">
              <a:buNone/>
            </a:pPr>
            <a:r>
              <a:rPr lang="tr-TR" dirty="0"/>
              <a:t>• Badem (30 gram yaklaşık 6 gram protein)</a:t>
            </a:r>
          </a:p>
          <a:p>
            <a:pPr marL="0" indent="0">
              <a:buNone/>
            </a:pPr>
            <a:r>
              <a:rPr lang="tr-TR" dirty="0"/>
              <a:t>• Ceviz (30 gram yaklaşık 4 gram protein)</a:t>
            </a:r>
          </a:p>
          <a:p>
            <a:pPr marL="0" indent="0">
              <a:buNone/>
            </a:pPr>
            <a:r>
              <a:rPr lang="tr-TR" dirty="0"/>
              <a:t>• </a:t>
            </a:r>
            <a:r>
              <a:rPr lang="tr-TR" dirty="0" err="1"/>
              <a:t>Kaju</a:t>
            </a:r>
            <a:r>
              <a:rPr lang="tr-TR" dirty="0"/>
              <a:t> (30 gram yaklaşık 4 gram protein)</a:t>
            </a:r>
          </a:p>
          <a:p>
            <a:pPr marL="0" indent="0">
              <a:buNone/>
            </a:pPr>
            <a:r>
              <a:rPr lang="tr-TR" dirty="0"/>
              <a:t>• Ayçiçeği tohumu (30 gram yaklaşık 5 gram protein)</a:t>
            </a:r>
          </a:p>
          <a:p>
            <a:pPr marL="0" indent="0">
              <a:buNone/>
            </a:pPr>
            <a:r>
              <a:rPr lang="tr-TR" dirty="0" smtClean="0"/>
              <a:t>Tahıllar </a:t>
            </a:r>
            <a:r>
              <a:rPr lang="tr-TR" dirty="0"/>
              <a:t>ve Tahıl Ürünleri</a:t>
            </a:r>
          </a:p>
          <a:p>
            <a:pPr marL="0" indent="0">
              <a:buNone/>
            </a:pPr>
            <a:r>
              <a:rPr lang="tr-TR" dirty="0"/>
              <a:t>• Bulgur (1 fincan pişirilmiş bulgur yaklaşık 6 gram protein)</a:t>
            </a:r>
          </a:p>
          <a:p>
            <a:pPr marL="0" indent="0">
              <a:buNone/>
            </a:pPr>
            <a:r>
              <a:rPr lang="tr-TR" dirty="0"/>
              <a:t>• Yulaf (1 bardak pişirilmiş yulaf ezmesi yaklaşık 6 gram protein)</a:t>
            </a:r>
          </a:p>
          <a:p>
            <a:pPr marL="0" indent="0">
              <a:buNone/>
            </a:pPr>
            <a:r>
              <a:rPr lang="tr-TR" dirty="0" smtClean="0"/>
              <a:t>Sebzeler</a:t>
            </a:r>
            <a:endParaRPr lang="tr-TR" dirty="0"/>
          </a:p>
          <a:p>
            <a:pPr marL="0" indent="0">
              <a:buNone/>
            </a:pPr>
            <a:r>
              <a:rPr lang="tr-TR" dirty="0"/>
              <a:t>• Brokoli (1 fincan haşlanmış brokoli yaklaşık 2.6 gram protein)</a:t>
            </a:r>
          </a:p>
          <a:p>
            <a:pPr marL="0" indent="0">
              <a:buNone/>
            </a:pPr>
            <a:r>
              <a:rPr lang="tr-TR" dirty="0"/>
              <a:t>• Ispanak (1 fincan haşlanmış ıspanak yaklaşık 5 gram protein)</a:t>
            </a:r>
          </a:p>
          <a:p>
            <a:pPr marL="0" indent="0">
              <a:buNone/>
            </a:pPr>
            <a:r>
              <a:rPr lang="tr-TR" dirty="0"/>
              <a:t>• Bezelye (1 fincan haşlanmış bezelye yaklaşık 8 gram protein)</a:t>
            </a:r>
          </a:p>
        </p:txBody>
      </p:sp>
    </p:spTree>
    <p:extLst>
      <p:ext uri="{BB962C8B-B14F-4D97-AF65-F5344CB8AC3E}">
        <p14:creationId xmlns:p14="http://schemas.microsoft.com/office/powerpoint/2010/main" val="2214560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3682"/>
            <a:ext cx="10515600" cy="5780689"/>
          </a:xfrm>
        </p:spPr>
        <p:txBody>
          <a:bodyPr>
            <a:normAutofit fontScale="77500" lnSpcReduction="20000"/>
          </a:bodyPr>
          <a:lstStyle/>
          <a:p>
            <a:pPr marL="0" indent="0">
              <a:buNone/>
            </a:pPr>
            <a:r>
              <a:rPr lang="tr-TR" dirty="0"/>
              <a:t>Mantarlar</a:t>
            </a:r>
          </a:p>
          <a:p>
            <a:pPr marL="0" indent="0">
              <a:buNone/>
            </a:pPr>
            <a:r>
              <a:rPr lang="tr-TR" dirty="0"/>
              <a:t>• Mantarlar, genellikle 100 gramda yaklaşık 3-4 gram protein içerir. Ancak protein miktarı mantar türüne bağlı olarak değişebilir. Örneğin, beyaz mantarlar, </a:t>
            </a:r>
            <a:r>
              <a:rPr lang="tr-TR" dirty="0" err="1"/>
              <a:t>shiitake</a:t>
            </a:r>
            <a:r>
              <a:rPr lang="tr-TR" dirty="0"/>
              <a:t> mantarları ve </a:t>
            </a:r>
            <a:r>
              <a:rPr lang="tr-TR" dirty="0" err="1"/>
              <a:t>portobello</a:t>
            </a:r>
            <a:r>
              <a:rPr lang="tr-TR" dirty="0"/>
              <a:t> mantarları farklı protein miktarlarına sahip olabilir.</a:t>
            </a:r>
          </a:p>
          <a:p>
            <a:pPr marL="0" indent="0">
              <a:buNone/>
            </a:pPr>
            <a:r>
              <a:rPr lang="tr-TR" dirty="0" smtClean="0"/>
              <a:t>Deniz </a:t>
            </a:r>
            <a:r>
              <a:rPr lang="tr-TR" dirty="0"/>
              <a:t>Ürünleri</a:t>
            </a:r>
          </a:p>
          <a:p>
            <a:pPr marL="0" indent="0">
              <a:buNone/>
            </a:pPr>
            <a:r>
              <a:rPr lang="tr-TR" dirty="0"/>
              <a:t>• Karides (100 gramda yaklaşık 24 gram protein)</a:t>
            </a:r>
          </a:p>
          <a:p>
            <a:pPr marL="0" indent="0">
              <a:buNone/>
            </a:pPr>
            <a:r>
              <a:rPr lang="tr-TR" dirty="0"/>
              <a:t>• Istakoz (100 gramda yaklaşık 20 gram protein)</a:t>
            </a:r>
          </a:p>
          <a:p>
            <a:pPr marL="0" indent="0">
              <a:buNone/>
            </a:pPr>
            <a:r>
              <a:rPr lang="tr-TR" dirty="0"/>
              <a:t>• Kalamar (100 gramda yaklaşık 15 gram protein)</a:t>
            </a:r>
          </a:p>
          <a:p>
            <a:pPr marL="0" indent="0">
              <a:buNone/>
            </a:pPr>
            <a:r>
              <a:rPr lang="tr-TR" dirty="0"/>
              <a:t>• Deniz tarağı (100 gramda yaklaşık 18 gram protein)</a:t>
            </a:r>
          </a:p>
          <a:p>
            <a:pPr marL="0" indent="0">
              <a:buNone/>
            </a:pPr>
            <a:r>
              <a:rPr lang="tr-TR" dirty="0" smtClean="0"/>
              <a:t>Kemikli </a:t>
            </a:r>
            <a:r>
              <a:rPr lang="tr-TR" dirty="0"/>
              <a:t>Balıklar</a:t>
            </a:r>
          </a:p>
          <a:p>
            <a:pPr marL="0" indent="0">
              <a:buNone/>
            </a:pPr>
            <a:r>
              <a:rPr lang="tr-TR" dirty="0"/>
              <a:t>• </a:t>
            </a:r>
            <a:r>
              <a:rPr lang="tr-TR" dirty="0" err="1"/>
              <a:t>Sardalya</a:t>
            </a:r>
            <a:r>
              <a:rPr lang="tr-TR" dirty="0"/>
              <a:t> (100 gramda yaklaşık 25 gram protein)</a:t>
            </a:r>
          </a:p>
          <a:p>
            <a:pPr marL="0" indent="0">
              <a:buNone/>
            </a:pPr>
            <a:r>
              <a:rPr lang="tr-TR" dirty="0"/>
              <a:t>• Uskumru (100 gramda yaklaşık 20 gram protein)</a:t>
            </a:r>
          </a:p>
          <a:p>
            <a:pPr marL="0" indent="0">
              <a:buNone/>
            </a:pPr>
            <a:r>
              <a:rPr lang="tr-TR" dirty="0"/>
              <a:t>• Morina (100 gramda yaklaşık 18 gram protein)</a:t>
            </a:r>
          </a:p>
          <a:p>
            <a:pPr marL="0" indent="0">
              <a:buNone/>
            </a:pPr>
            <a:r>
              <a:rPr lang="tr-TR" dirty="0" smtClean="0"/>
              <a:t>Kuruyemiş </a:t>
            </a:r>
            <a:r>
              <a:rPr lang="tr-TR" dirty="0"/>
              <a:t>Ezmesi</a:t>
            </a:r>
          </a:p>
          <a:p>
            <a:pPr marL="0" indent="0">
              <a:buNone/>
            </a:pPr>
            <a:r>
              <a:rPr lang="tr-TR" dirty="0"/>
              <a:t>• Fındık ezmesi (2 yemek kaşığı yaklaşık 7 gram protein)</a:t>
            </a:r>
          </a:p>
          <a:p>
            <a:pPr marL="0" indent="0">
              <a:buNone/>
            </a:pPr>
            <a:r>
              <a:rPr lang="tr-TR" dirty="0"/>
              <a:t>• Fıstık ezmesi (2 yemek kaşığı yaklaşık 8 gram protein)</a:t>
            </a:r>
          </a:p>
        </p:txBody>
      </p:sp>
    </p:spTree>
    <p:extLst>
      <p:ext uri="{BB962C8B-B14F-4D97-AF65-F5344CB8AC3E}">
        <p14:creationId xmlns:p14="http://schemas.microsoft.com/office/powerpoint/2010/main" val="1849451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04193"/>
            <a:ext cx="10515600" cy="5717628"/>
          </a:xfrm>
        </p:spPr>
        <p:txBody>
          <a:bodyPr>
            <a:normAutofit fontScale="70000" lnSpcReduction="20000"/>
          </a:bodyPr>
          <a:lstStyle/>
          <a:p>
            <a:pPr marL="0" indent="0">
              <a:buNone/>
            </a:pPr>
            <a:r>
              <a:rPr lang="tr-TR" dirty="0">
                <a:solidFill>
                  <a:srgbClr val="FF0000"/>
                </a:solidFill>
              </a:rPr>
              <a:t>Protein Günlük Ne Kadar Tüketilmeli?</a:t>
            </a:r>
          </a:p>
          <a:p>
            <a:pPr marL="0" indent="0">
              <a:buNone/>
            </a:pPr>
            <a:r>
              <a:rPr lang="tr-TR" dirty="0"/>
              <a:t>Protein tüketimi, birçok faktöre bağlı olarak değişebilir, ancak genel olarak yetişkinler için günlük protein gereksinimi, vücut ağırlığına, yaşa, cinsiyete, yaşam tarzına ve fiziksel aktivite düzeyine bağlı olarak farklılık gösterebilir. Dünya Sağlık Örgütü ve diğer sağlık kuruluşları tarafından önerilen günlük protein alımı, genellikle vücut ağırlığının kilogram başına 0.8 ila 1.2 gram arasında olduğunu belirtir. İşte bazı örnekler:</a:t>
            </a:r>
          </a:p>
          <a:p>
            <a:pPr marL="0" indent="0">
              <a:buNone/>
            </a:pPr>
            <a:r>
              <a:rPr lang="tr-TR" dirty="0" smtClean="0"/>
              <a:t>• </a:t>
            </a:r>
            <a:r>
              <a:rPr lang="tr-TR" dirty="0"/>
              <a:t>Ortalama Yetişkinler: Vücut ağırlığınızı kilogram cinsinden alın ve bu ağırlığı 0.8 ile çarpın. Örneğin, 70 kilogramlık bir yetişkin için önerilen günlük protein alımı yaklaşık 56 gramdır (70 kg x 0.8 = 56 g).</a:t>
            </a:r>
          </a:p>
          <a:p>
            <a:pPr marL="0" indent="0">
              <a:buNone/>
            </a:pPr>
            <a:r>
              <a:rPr lang="tr-TR" dirty="0"/>
              <a:t>• Fiziksel Aktivite Düzeyi: Daha aktif bir yaşam tarzı sürdüren kişiler, daha fazla protein gereksinimi olabilirler. Sporcular ve yoğun egzersiz yapanlar, kas onarımları ve büyümesi için daha fazla proteine ihtiyaç duyabilirler.</a:t>
            </a:r>
          </a:p>
          <a:p>
            <a:pPr marL="0" indent="0">
              <a:buNone/>
            </a:pPr>
            <a:r>
              <a:rPr lang="tr-TR" dirty="0"/>
              <a:t>• Yaş: Yaşlanmak, kas kütlesi kaybına neden olabilir, bu nedenle yaşlı yetişkinlerin bazen daha fazla protein alması gerekebilir.</a:t>
            </a:r>
          </a:p>
          <a:p>
            <a:pPr marL="0" indent="0">
              <a:buNone/>
            </a:pPr>
            <a:r>
              <a:rPr lang="tr-TR" dirty="0"/>
              <a:t>• Hamilelik ve Emzirme: Hamilelik ve emzirme dönemlerinde, vücut daha fazla protein gereksinimi duyabilir. Bu dönemlerde beslenme uzmanının önerileri ve takibi önemlidir.</a:t>
            </a:r>
          </a:p>
          <a:p>
            <a:pPr marL="0" indent="0">
              <a:buNone/>
            </a:pPr>
            <a:r>
              <a:rPr lang="tr-TR" dirty="0"/>
              <a:t>• Sağlık Durumu: Bazı sağlık durumları, yaraların iyileşmesi veya hastalıkla savaşma gibi özel protein ihtiyaçlarına neden olabilir.</a:t>
            </a:r>
          </a:p>
          <a:p>
            <a:pPr marL="0" indent="0">
              <a:buNone/>
            </a:pPr>
            <a:r>
              <a:rPr lang="tr-TR" dirty="0"/>
              <a:t>Önemli olan, bireyin kişisel ihtiyaçlarına uygun bir protein alımı sağlamaktır. Ayrıca, protein kaynaklarının çeşitliliği de önemlidir, çünkü farklı gıdalardan alınan proteinler farklı amino asit profillerine sahiptirler ve bu, vücudun tüm amino asit ihtiyaçlarını karşılamasına yardımcı olabilir.</a:t>
            </a:r>
          </a:p>
        </p:txBody>
      </p:sp>
    </p:spTree>
    <p:extLst>
      <p:ext uri="{BB962C8B-B14F-4D97-AF65-F5344CB8AC3E}">
        <p14:creationId xmlns:p14="http://schemas.microsoft.com/office/powerpoint/2010/main" val="3771421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2455"/>
            <a:ext cx="10515600" cy="6022428"/>
          </a:xfrm>
        </p:spPr>
        <p:txBody>
          <a:bodyPr>
            <a:normAutofit fontScale="77500" lnSpcReduction="20000"/>
          </a:bodyPr>
          <a:lstStyle/>
          <a:p>
            <a:pPr marL="0" indent="0">
              <a:buNone/>
            </a:pPr>
            <a:r>
              <a:rPr lang="tr-TR" dirty="0">
                <a:solidFill>
                  <a:srgbClr val="FF0000"/>
                </a:solidFill>
              </a:rPr>
              <a:t>Protein Fazla Tüketilirse Ne Olur?</a:t>
            </a:r>
          </a:p>
          <a:p>
            <a:pPr marL="0" indent="0">
              <a:buNone/>
            </a:pPr>
            <a:r>
              <a:rPr lang="tr-TR" dirty="0"/>
              <a:t>Proteinler, vücut için önemli besin maddeleri olsa da, fazla miktarda protein tüketmek bazı sağlık sorunlarına yol açabilir. İşte aşırı protein tüketiminin potansiyel etkileri:</a:t>
            </a:r>
          </a:p>
          <a:p>
            <a:pPr marL="0" indent="0">
              <a:buNone/>
            </a:pPr>
            <a:r>
              <a:rPr lang="tr-TR" dirty="0" smtClean="0"/>
              <a:t>• </a:t>
            </a:r>
            <a:r>
              <a:rPr lang="tr-TR" dirty="0"/>
              <a:t>Böbrek Yükü: Fazla protein tüketimi, böbreklerin iş yükünü artırabilir. Böbrekler, fazla azotlu atık ürünleri vücuttan uzaklaştırmak için çalışırlar ve yüksek protein alımı bu süreci hızlandırabilir. Uzun vadede bu, böbreklerin üzerine fazladan stres uygulayabilir ve böbrek fonksiyonunu olumsuz etkileyebilir.</a:t>
            </a:r>
          </a:p>
          <a:p>
            <a:pPr marL="0" indent="0">
              <a:buNone/>
            </a:pPr>
            <a:r>
              <a:rPr lang="tr-TR" dirty="0"/>
              <a:t>• İdrarla Kalsiyum Kaybı: Yüksek protein diyetleri, idrar yoluyla kalsiyum kaybına neden olabilir. Bu, kemik sağlığını tehdit edebilir ve kemik yoğunluğunu azaltabilir.</a:t>
            </a:r>
          </a:p>
          <a:p>
            <a:pPr marL="0" indent="0">
              <a:buNone/>
            </a:pPr>
            <a:r>
              <a:rPr lang="tr-TR" dirty="0"/>
              <a:t>• </a:t>
            </a:r>
            <a:r>
              <a:rPr lang="tr-TR" dirty="0" err="1"/>
              <a:t>Dehidrasyon</a:t>
            </a:r>
            <a:r>
              <a:rPr lang="tr-TR" dirty="0"/>
              <a:t> Riski: Protein tüketimi, vücutta fazladan suya ihtiyaç duyulmasına neden olabilir. Bu nedenle yeterli su içmek önemlidir.</a:t>
            </a:r>
          </a:p>
          <a:p>
            <a:pPr marL="0" indent="0">
              <a:buNone/>
            </a:pPr>
            <a:r>
              <a:rPr lang="tr-TR" dirty="0"/>
              <a:t>• Karaciğer Stresi: Aşırı protein tüketimi, karaciğer üzerinde de ekstra bir stres yaratabilir, çünkü fazla proteinin metabolizması için karaciğer görev yapar.</a:t>
            </a:r>
          </a:p>
          <a:p>
            <a:pPr marL="0" indent="0">
              <a:buNone/>
            </a:pPr>
            <a:r>
              <a:rPr lang="tr-TR" dirty="0"/>
              <a:t>• Kalori Dengelemesi: Fazla protein tüketimi, kalori dengesini bozabilir ve aşırı kilo alımına neden olabilir.</a:t>
            </a:r>
          </a:p>
          <a:p>
            <a:pPr marL="0" indent="0">
              <a:buNone/>
            </a:pPr>
            <a:r>
              <a:rPr lang="tr-TR" dirty="0"/>
              <a:t>• Bağırsak Sorunları: Aşırı protein alımı, bağırsak sorunlarına yol açabilir ve kabızlık gibi sindirim sorunlarına neden olabilir.</a:t>
            </a:r>
          </a:p>
          <a:p>
            <a:pPr marL="0" indent="0">
              <a:buNone/>
            </a:pPr>
            <a:r>
              <a:rPr lang="tr-TR" dirty="0"/>
              <a:t>• </a:t>
            </a:r>
            <a:r>
              <a:rPr lang="tr-TR" dirty="0" err="1"/>
              <a:t>Ketoasidoz</a:t>
            </a:r>
            <a:r>
              <a:rPr lang="tr-TR" dirty="0"/>
              <a:t> Riski: Bazı düşük karbonhidratlı diyetler, aşırı proteinle birlikte alınan yağlar nedeniyle </a:t>
            </a:r>
            <a:r>
              <a:rPr lang="tr-TR" dirty="0" err="1"/>
              <a:t>ketoasidoz</a:t>
            </a:r>
            <a:r>
              <a:rPr lang="tr-TR" dirty="0"/>
              <a:t> riskini artırabilir. Bu, kanın asit seviyelerinin tehlikeli şekilde yükseldiği bir durumdur.</a:t>
            </a:r>
          </a:p>
        </p:txBody>
      </p:sp>
    </p:spTree>
    <p:extLst>
      <p:ext uri="{BB962C8B-B14F-4D97-AF65-F5344CB8AC3E}">
        <p14:creationId xmlns:p14="http://schemas.microsoft.com/office/powerpoint/2010/main" val="5586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5724"/>
            <a:ext cx="10515600" cy="5441239"/>
          </a:xfrm>
        </p:spPr>
        <p:txBody>
          <a:bodyPr>
            <a:normAutofit fontScale="55000" lnSpcReduction="20000"/>
          </a:bodyPr>
          <a:lstStyle/>
          <a:p>
            <a:pPr marL="0" indent="0">
              <a:buNone/>
            </a:pPr>
            <a:r>
              <a:rPr lang="tr-TR" dirty="0">
                <a:solidFill>
                  <a:srgbClr val="FF0000"/>
                </a:solidFill>
              </a:rPr>
              <a:t>Protein Eksikliğinin Vücuda Etkileri Nelerdir?</a:t>
            </a:r>
          </a:p>
          <a:p>
            <a:pPr marL="0" indent="0">
              <a:buNone/>
            </a:pPr>
            <a:r>
              <a:rPr lang="tr-TR" dirty="0"/>
              <a:t>Protein eksikliği vücuda çeşitli olumsuz etkiler yapabilir çünkü proteinler, vücudun temel yapı taşlarıdır ve birçok önemli işlevi yerine getirirler. İşte protein eksikliğinin vücuda etkileri:</a:t>
            </a:r>
          </a:p>
          <a:p>
            <a:pPr marL="0" indent="0">
              <a:buNone/>
            </a:pPr>
            <a:r>
              <a:rPr lang="tr-TR" dirty="0" smtClean="0"/>
              <a:t>• </a:t>
            </a:r>
            <a:r>
              <a:rPr lang="tr-TR" dirty="0"/>
              <a:t>Kas Kaybı ve Zayıflama: Kas kaybına ve kaslarda zayıflığa neden olabilir. Kaslar proteinlerin temel bileşenleridir ve protein eksikliği, kasların onarılamamasına ve zayıflamasına yol açabilir.</a:t>
            </a:r>
          </a:p>
          <a:p>
            <a:pPr marL="0" indent="0">
              <a:buNone/>
            </a:pPr>
            <a:r>
              <a:rPr lang="tr-TR" dirty="0"/>
              <a:t>• Güçsüzlük ve Enerji Azlığı: Yetersiz protein alımı, enerji eksikliği ve genel güçsüzlüğe neden olabilir. Vücut, protein eksikliğini enerji olarak kullanma eğilimindedir, bu da enerji düzeylerini azaltabilir.</a:t>
            </a:r>
          </a:p>
          <a:p>
            <a:pPr marL="0" indent="0">
              <a:buNone/>
            </a:pPr>
            <a:r>
              <a:rPr lang="tr-TR" dirty="0"/>
              <a:t>• Cilt Sorunları: Cilt sorunlarına yol açabilir. Cilt kuruluğu, soyulma, çatlaklar ve dökülmeler gibi sorunlar ortaya çıkabilir.</a:t>
            </a:r>
          </a:p>
          <a:p>
            <a:pPr marL="0" indent="0">
              <a:buNone/>
            </a:pPr>
            <a:r>
              <a:rPr lang="tr-TR" dirty="0"/>
              <a:t>• Saç ve Tırnak Sorunları: Saç dökülmesi, saç renginde değişiklikler, kırık tırnaklar ve tırnak </a:t>
            </a:r>
            <a:r>
              <a:rPr lang="tr-TR" dirty="0" err="1"/>
              <a:t>deformiteleri</a:t>
            </a:r>
            <a:r>
              <a:rPr lang="tr-TR" dirty="0"/>
              <a:t> gibi saç ve tırnak sorunları protein eksikliği ile ilişkilendirilebilir.</a:t>
            </a:r>
          </a:p>
          <a:p>
            <a:pPr marL="0" indent="0">
              <a:buNone/>
            </a:pPr>
            <a:r>
              <a:rPr lang="tr-TR" dirty="0"/>
              <a:t>• Bağışıklık Zayıflığı: Proteinler, antikorların ve bağışıklık sistemi hücrelerinin yapımında önemli bir rol oynarlar. Protein eksikliği, bağışıklık sisteminin zayıflamasına ve sık enfeksiyonlara yol açabilir.</a:t>
            </a:r>
          </a:p>
          <a:p>
            <a:pPr marL="0" indent="0">
              <a:buNone/>
            </a:pPr>
            <a:r>
              <a:rPr lang="tr-TR" dirty="0"/>
              <a:t>• Ödem (Şişlik): Protein eksikliği, vücutta sıvı dengesizliklerine ve ödeme yol açabilir. Ödem, şişlik ve vücutta sıvı birikmesi şeklinde kendini gösterebilir.</a:t>
            </a:r>
          </a:p>
          <a:p>
            <a:pPr marL="0" indent="0">
              <a:buNone/>
            </a:pPr>
            <a:r>
              <a:rPr lang="tr-TR" dirty="0"/>
              <a:t>• Kas Ağrıları ve Kramplar: Protein eksikliği, kas ağrıları ve krampların artmasına neden olabilir. Bu, kasların iyi çalışamadığını gösterebilir.</a:t>
            </a:r>
          </a:p>
          <a:p>
            <a:pPr marL="0" indent="0">
              <a:buNone/>
            </a:pPr>
            <a:r>
              <a:rPr lang="tr-TR" dirty="0"/>
              <a:t>• Yavaş Yara İyileşmesi: Protein eksikliği, yaraların daha yavaş iyileşmesine neden olabilir. Dokuların onarımı proteinlerle sağlandığı için bu durumun olumsuz etkisi olabilir.</a:t>
            </a:r>
          </a:p>
          <a:p>
            <a:pPr marL="0" indent="0">
              <a:buNone/>
            </a:pPr>
            <a:r>
              <a:rPr lang="tr-TR" dirty="0"/>
              <a:t>• Anemi: Protein eksikliği, demir eksikliği anemisine yol açabilir. Bu, kan hücrelerinin yetersiz üretimine ve vücudun yetersiz oksijen taşımasına neden olabilir.</a:t>
            </a:r>
          </a:p>
          <a:p>
            <a:pPr marL="0" indent="0">
              <a:buNone/>
            </a:pPr>
            <a:r>
              <a:rPr lang="tr-TR" dirty="0"/>
              <a:t>• Büyüme Sorunları: Çocuklarda protein eksikliği, normal büyümeyi engelleyebilir ve gelişim sorunlarına neden olabilir.</a:t>
            </a:r>
          </a:p>
          <a:p>
            <a:pPr marL="0" indent="0">
              <a:buNone/>
            </a:pPr>
            <a:r>
              <a:rPr lang="tr-TR" dirty="0"/>
              <a:t>• Zihinsel Sorunlar: Ağır protein eksikliği durumunda, zihinsel sorunlar, hafıza kaybı ve bilişsel işlevlerde bozulmalar görülebilir.</a:t>
            </a:r>
          </a:p>
        </p:txBody>
      </p:sp>
    </p:spTree>
    <p:extLst>
      <p:ext uri="{BB962C8B-B14F-4D97-AF65-F5344CB8AC3E}">
        <p14:creationId xmlns:p14="http://schemas.microsoft.com/office/powerpoint/2010/main" val="3060540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82868"/>
            <a:ext cx="10515600" cy="5570483"/>
          </a:xfrm>
        </p:spPr>
        <p:txBody>
          <a:bodyPr>
            <a:normAutofit lnSpcReduction="10000"/>
          </a:bodyPr>
          <a:lstStyle/>
          <a:p>
            <a:pPr marL="0" indent="0">
              <a:buNone/>
            </a:pPr>
            <a:r>
              <a:rPr lang="tr-TR" dirty="0" smtClean="0">
                <a:solidFill>
                  <a:srgbClr val="FF0000"/>
                </a:solidFill>
              </a:rPr>
              <a:t>Karbonhidratlar</a:t>
            </a:r>
          </a:p>
          <a:p>
            <a:pPr marL="0" indent="0">
              <a:buNone/>
            </a:pPr>
            <a:r>
              <a:rPr lang="tr-TR" dirty="0" smtClean="0"/>
              <a:t>	Karbonhidratlar </a:t>
            </a:r>
            <a:r>
              <a:rPr lang="tr-TR" dirty="0"/>
              <a:t>hem enerji sağlayan hem de canlıların yapısına katılan organik bileşenlerdir. Doğada moleküller halinde bulundukları gibi, vücudun ana enerji kaynağıdır. Yapısında oksijen, hidrojen ve karbon elementleri bulunur. DNA, RNA, ATP, hücre zarı ve bitkilerdeki hücre çeperinin yapısına katılırlar. İnsan vücudu için yaşamsal öneme sahip olan karbonhidrat, önemli bir besin </a:t>
            </a:r>
            <a:r>
              <a:rPr lang="tr-TR" dirty="0" smtClean="0"/>
              <a:t>kaynağıdır.</a:t>
            </a:r>
          </a:p>
          <a:p>
            <a:pPr marL="0" indent="0">
              <a:buNone/>
            </a:pPr>
            <a:r>
              <a:rPr lang="tr-TR" dirty="0" smtClean="0"/>
              <a:t>	Temel </a:t>
            </a:r>
            <a:r>
              <a:rPr lang="tr-TR" dirty="0"/>
              <a:t>besin ögelerinin başında gelen karbonhidrat, vücuda enerji veren ve doğada en fazla bulunan organik bileşenlerin genel adıdır. Temelde hücre solunumunda ilk enerji kaynağı olarak kullanılan organik moleküllerdir. Bu nedenle solunumla yıkımı kolay, artıkların atılması sorunsuz ve besinlerle alınma oranı yüksektir. </a:t>
            </a:r>
            <a:r>
              <a:rPr lang="tr-TR" dirty="0" err="1"/>
              <a:t>Cn</a:t>
            </a:r>
            <a:r>
              <a:rPr lang="tr-TR" dirty="0"/>
              <a:t>(H2O)n formülü ile gösterilen karbonhidratlar, bütün hücrelerin en önemli besin kaynağıdır. Vücudun enerji gereksinimini karşılayan bu organik bileşenler </a:t>
            </a:r>
            <a:r>
              <a:rPr lang="tr-TR" dirty="0" err="1"/>
              <a:t>sakkaritler</a:t>
            </a:r>
            <a:r>
              <a:rPr lang="tr-TR" dirty="0"/>
              <a:t> olarak da bilinir.</a:t>
            </a:r>
          </a:p>
        </p:txBody>
      </p:sp>
    </p:spTree>
    <p:extLst>
      <p:ext uri="{BB962C8B-B14F-4D97-AF65-F5344CB8AC3E}">
        <p14:creationId xmlns:p14="http://schemas.microsoft.com/office/powerpoint/2010/main" val="325712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1130"/>
            <a:ext cx="10515600" cy="5707117"/>
          </a:xfrm>
        </p:spPr>
        <p:txBody>
          <a:bodyPr>
            <a:normAutofit fontScale="62500" lnSpcReduction="20000"/>
          </a:bodyPr>
          <a:lstStyle/>
          <a:p>
            <a:pPr marL="0" indent="0">
              <a:buNone/>
            </a:pPr>
            <a:r>
              <a:rPr lang="tr-TR" dirty="0" smtClean="0"/>
              <a:t>	Sindirim </a:t>
            </a:r>
            <a:r>
              <a:rPr lang="tr-TR" dirty="0"/>
              <a:t>sisteminin düzenli ve sistematik bir şekilde çalışmasına yardımcı olurlar. Temel amacı insan vücudu için gereken enerjiyi sağlamaktır. Yapısı gereği iyi bir lif kaynağı oluşturdukları için kanın pıhtılaşmasında önemli bir rol üstlenir.</a:t>
            </a:r>
          </a:p>
          <a:p>
            <a:pPr marL="0" indent="0">
              <a:buNone/>
            </a:pPr>
            <a:r>
              <a:rPr lang="tr-TR" dirty="0" smtClean="0"/>
              <a:t>	Üreme </a:t>
            </a:r>
            <a:r>
              <a:rPr lang="tr-TR" dirty="0"/>
              <a:t>ve bağışıklık sistemine de destek olan organik moleküller, yağ ve protein ile birlikte vücudun gereksinim duyduğu üç makro besin sınıfından biridir. Lif açısından oldukça zengin olan </a:t>
            </a:r>
            <a:r>
              <a:rPr lang="tr-TR" dirty="0" err="1" smtClean="0"/>
              <a:t>sakkaritler</a:t>
            </a:r>
            <a:r>
              <a:rPr lang="tr-TR" dirty="0"/>
              <a:t>, kanser ve kan hastalıkları gibi önemli rahatsızlıkların önüne geçer. Aynı zamanda unutkanlık gibi hastalıkların da ilerlemesine engel olan besin grubu, özellikle beyinin kullanabileceği tek enerji kaynağıdır. Sindirim sorunu ve diyabet gibi hastalıkların meydana gelmemesi için koruyucu görevinde olan karbonhidratlar, yararlı bakterilerin oluşmasına da yardımcı olurlar. </a:t>
            </a:r>
            <a:r>
              <a:rPr lang="tr-TR" dirty="0">
                <a:solidFill>
                  <a:srgbClr val="FF0000"/>
                </a:solidFill>
              </a:rPr>
              <a:t>Özellikleri ise şu şekilde sıralanabilir</a:t>
            </a:r>
            <a:r>
              <a:rPr lang="tr-TR" dirty="0" smtClean="0">
                <a:solidFill>
                  <a:srgbClr val="FF0000"/>
                </a:solidFill>
              </a:rPr>
              <a:t>:</a:t>
            </a:r>
          </a:p>
          <a:p>
            <a:pPr marL="0" indent="0">
              <a:buNone/>
            </a:pPr>
            <a:r>
              <a:rPr lang="tr-TR" dirty="0" smtClean="0"/>
              <a:t>*Canlılar </a:t>
            </a:r>
            <a:r>
              <a:rPr lang="tr-TR" dirty="0"/>
              <a:t>için temel besin maddesidir.</a:t>
            </a:r>
          </a:p>
          <a:p>
            <a:pPr marL="0" indent="0">
              <a:buNone/>
            </a:pPr>
            <a:r>
              <a:rPr lang="tr-TR" dirty="0" smtClean="0"/>
              <a:t>*Birinci </a:t>
            </a:r>
            <a:r>
              <a:rPr lang="tr-TR" dirty="0"/>
              <a:t>derece enerji verici olarak kullanılırlar.</a:t>
            </a:r>
          </a:p>
          <a:p>
            <a:pPr marL="0" indent="0">
              <a:buNone/>
            </a:pPr>
            <a:r>
              <a:rPr lang="tr-TR" dirty="0" smtClean="0"/>
              <a:t>*Oksijen</a:t>
            </a:r>
            <a:r>
              <a:rPr lang="tr-TR" dirty="0"/>
              <a:t>, hidrojen ve karbon atomlarından oluşurlar.</a:t>
            </a:r>
          </a:p>
          <a:p>
            <a:pPr marL="0" indent="0">
              <a:buNone/>
            </a:pPr>
            <a:r>
              <a:rPr lang="tr-TR" dirty="0" smtClean="0"/>
              <a:t>*1 </a:t>
            </a:r>
            <a:r>
              <a:rPr lang="tr-TR" dirty="0"/>
              <a:t>gramı yaklaşık 4 kilo kalorilik enerjiye karşılık gelir.</a:t>
            </a:r>
          </a:p>
          <a:p>
            <a:pPr marL="0" indent="0">
              <a:buNone/>
            </a:pPr>
            <a:r>
              <a:rPr lang="tr-TR" dirty="0" smtClean="0"/>
              <a:t>*Yağları </a:t>
            </a:r>
            <a:r>
              <a:rPr lang="tr-TR" dirty="0" err="1"/>
              <a:t>metabolize</a:t>
            </a:r>
            <a:r>
              <a:rPr lang="tr-TR" dirty="0"/>
              <a:t> ederler.</a:t>
            </a:r>
          </a:p>
          <a:p>
            <a:pPr marL="0" indent="0">
              <a:buNone/>
            </a:pPr>
            <a:r>
              <a:rPr lang="tr-TR" dirty="0" smtClean="0"/>
              <a:t>*Beynin </a:t>
            </a:r>
            <a:r>
              <a:rPr lang="tr-TR" dirty="0"/>
              <a:t>tek enerji kaynağıdır.</a:t>
            </a:r>
          </a:p>
          <a:p>
            <a:pPr marL="0" indent="0">
              <a:buNone/>
            </a:pPr>
            <a:r>
              <a:rPr lang="tr-TR" dirty="0" smtClean="0"/>
              <a:t>*Bitkilerde </a:t>
            </a:r>
            <a:r>
              <a:rPr lang="tr-TR" dirty="0"/>
              <a:t>nişasta, hayvanlarda ise glikojen şeklinde depolanırlar.</a:t>
            </a:r>
          </a:p>
          <a:p>
            <a:pPr marL="0" indent="0">
              <a:buNone/>
            </a:pPr>
            <a:r>
              <a:rPr lang="tr-TR" dirty="0" smtClean="0"/>
              <a:t>*Yapı </a:t>
            </a:r>
            <a:r>
              <a:rPr lang="tr-TR" dirty="0"/>
              <a:t>taşları glikozdur.</a:t>
            </a:r>
          </a:p>
          <a:p>
            <a:pPr marL="0" indent="0">
              <a:buNone/>
            </a:pPr>
            <a:r>
              <a:rPr lang="tr-TR" dirty="0" smtClean="0"/>
              <a:t>*Nükleik </a:t>
            </a:r>
            <a:r>
              <a:rPr lang="tr-TR" dirty="0"/>
              <a:t>asitlerin (DNA ve RNA) yapısında bulunurlar.</a:t>
            </a:r>
          </a:p>
          <a:p>
            <a:pPr marL="0" indent="0">
              <a:buNone/>
            </a:pPr>
            <a:r>
              <a:rPr lang="tr-TR" dirty="0" smtClean="0"/>
              <a:t>*Bitkilerde </a:t>
            </a:r>
            <a:r>
              <a:rPr lang="tr-TR" dirty="0"/>
              <a:t>fotosentez sonucu kloroplastlarda meydana gelirler.</a:t>
            </a:r>
          </a:p>
        </p:txBody>
      </p:sp>
    </p:spTree>
    <p:extLst>
      <p:ext uri="{BB962C8B-B14F-4D97-AF65-F5344CB8AC3E}">
        <p14:creationId xmlns:p14="http://schemas.microsoft.com/office/powerpoint/2010/main" val="846118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30620"/>
            <a:ext cx="10515600" cy="5843751"/>
          </a:xfrm>
        </p:spPr>
        <p:txBody>
          <a:bodyPr>
            <a:normAutofit fontScale="92500" lnSpcReduction="10000"/>
          </a:bodyPr>
          <a:lstStyle/>
          <a:p>
            <a:pPr marL="0" indent="0">
              <a:buNone/>
            </a:pPr>
            <a:r>
              <a:rPr lang="tr-TR" dirty="0" smtClean="0"/>
              <a:t>	Ekmek</a:t>
            </a:r>
            <a:r>
              <a:rPr lang="tr-TR" dirty="0"/>
              <a:t>, fasulye, mercimek, bezelye, süt ve yoğurt, patlamış mısır, patates, pirinç, kurabiye, makarna, fındık, baklagiller, dut, karpuz ve muz </a:t>
            </a:r>
            <a:r>
              <a:rPr lang="tr-TR" dirty="0" err="1"/>
              <a:t>karbonhidat</a:t>
            </a:r>
            <a:r>
              <a:rPr lang="tr-TR" dirty="0"/>
              <a:t> açısından zengin besinlerdir.</a:t>
            </a:r>
          </a:p>
          <a:p>
            <a:pPr marL="0" indent="0">
              <a:buNone/>
            </a:pPr>
            <a:r>
              <a:rPr lang="tr-TR" dirty="0" smtClean="0">
                <a:solidFill>
                  <a:srgbClr val="FF0000"/>
                </a:solidFill>
              </a:rPr>
              <a:t>Karbonhidrat </a:t>
            </a:r>
            <a:r>
              <a:rPr lang="tr-TR" dirty="0">
                <a:solidFill>
                  <a:srgbClr val="FF0000"/>
                </a:solidFill>
              </a:rPr>
              <a:t>içeren besinler şunlardır:</a:t>
            </a:r>
          </a:p>
          <a:p>
            <a:pPr marL="0" indent="0">
              <a:buNone/>
            </a:pPr>
            <a:r>
              <a:rPr lang="tr-TR" dirty="0" smtClean="0"/>
              <a:t>*Pirinç</a:t>
            </a:r>
            <a:r>
              <a:rPr lang="tr-TR" dirty="0"/>
              <a:t>, buğday ve arpa gibi tahıllar</a:t>
            </a:r>
          </a:p>
          <a:p>
            <a:pPr marL="0" indent="0">
              <a:buNone/>
            </a:pPr>
            <a:r>
              <a:rPr lang="tr-TR" dirty="0" smtClean="0"/>
              <a:t>*Ekmek </a:t>
            </a:r>
            <a:r>
              <a:rPr lang="tr-TR" dirty="0"/>
              <a:t>çeşitleri</a:t>
            </a:r>
          </a:p>
          <a:p>
            <a:pPr marL="0" indent="0">
              <a:buNone/>
            </a:pPr>
            <a:r>
              <a:rPr lang="tr-TR" dirty="0" smtClean="0"/>
              <a:t>*Makarna </a:t>
            </a:r>
            <a:r>
              <a:rPr lang="tr-TR" dirty="0"/>
              <a:t>ve mısır gevreği</a:t>
            </a:r>
          </a:p>
          <a:p>
            <a:pPr marL="0" indent="0">
              <a:buNone/>
            </a:pPr>
            <a:r>
              <a:rPr lang="tr-TR" dirty="0" smtClean="0"/>
              <a:t>*Karpuz</a:t>
            </a:r>
            <a:r>
              <a:rPr lang="tr-TR" dirty="0"/>
              <a:t>, muz, ananas, kayısı, armut, incir, portakal ve üzüm gibi meyveler</a:t>
            </a:r>
          </a:p>
          <a:p>
            <a:pPr marL="0" indent="0">
              <a:buNone/>
            </a:pPr>
            <a:r>
              <a:rPr lang="tr-TR" dirty="0" smtClean="0"/>
              <a:t>*Mısır </a:t>
            </a:r>
            <a:r>
              <a:rPr lang="tr-TR" dirty="0"/>
              <a:t>şurubu, makarna ve toz şeker gibi gıdalar</a:t>
            </a:r>
          </a:p>
          <a:p>
            <a:pPr marL="0" indent="0">
              <a:buNone/>
            </a:pPr>
            <a:r>
              <a:rPr lang="tr-TR" dirty="0" smtClean="0"/>
              <a:t>*Bezelye</a:t>
            </a:r>
            <a:r>
              <a:rPr lang="tr-TR" dirty="0"/>
              <a:t>, börülce, fasulye ve nohut gibi baklagiller </a:t>
            </a:r>
          </a:p>
          <a:p>
            <a:pPr marL="0" indent="0">
              <a:buNone/>
            </a:pPr>
            <a:r>
              <a:rPr lang="tr-TR" dirty="0" smtClean="0"/>
              <a:t>*Havuç</a:t>
            </a:r>
            <a:r>
              <a:rPr lang="tr-TR" dirty="0"/>
              <a:t>, patates ve mısır gibi kök sebzeler</a:t>
            </a:r>
          </a:p>
          <a:p>
            <a:pPr marL="0" indent="0">
              <a:buNone/>
            </a:pPr>
            <a:r>
              <a:rPr lang="tr-TR" dirty="0" smtClean="0"/>
              <a:t>*Hurma</a:t>
            </a:r>
            <a:endParaRPr lang="tr-TR" dirty="0"/>
          </a:p>
          <a:p>
            <a:pPr marL="0" indent="0">
              <a:buNone/>
            </a:pPr>
            <a:r>
              <a:rPr lang="tr-TR" dirty="0" smtClean="0"/>
              <a:t>*Kuru üzüm</a:t>
            </a:r>
          </a:p>
          <a:p>
            <a:pPr marL="0" indent="0">
              <a:buNone/>
            </a:pPr>
            <a:endParaRPr lang="tr-TR" dirty="0"/>
          </a:p>
        </p:txBody>
      </p:sp>
    </p:spTree>
    <p:extLst>
      <p:ext uri="{BB962C8B-B14F-4D97-AF65-F5344CB8AC3E}">
        <p14:creationId xmlns:p14="http://schemas.microsoft.com/office/powerpoint/2010/main" val="1454149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2454"/>
            <a:ext cx="10515600" cy="6127531"/>
          </a:xfrm>
        </p:spPr>
        <p:txBody>
          <a:bodyPr>
            <a:normAutofit fontScale="77500" lnSpcReduction="20000"/>
          </a:bodyPr>
          <a:lstStyle/>
          <a:p>
            <a:pPr marL="0" indent="0">
              <a:buNone/>
            </a:pPr>
            <a:r>
              <a:rPr lang="tr-TR" dirty="0" smtClean="0"/>
              <a:t>	Karbonhidrat </a:t>
            </a:r>
            <a:r>
              <a:rPr lang="tr-TR" dirty="0"/>
              <a:t>türleri içerdikleri şeker molekülü sayısına bağlı olarak basit şekerler (</a:t>
            </a:r>
            <a:r>
              <a:rPr lang="tr-TR" dirty="0" err="1"/>
              <a:t>monosakkaritler</a:t>
            </a:r>
            <a:r>
              <a:rPr lang="tr-TR" dirty="0"/>
              <a:t>), </a:t>
            </a:r>
            <a:r>
              <a:rPr lang="tr-TR" dirty="0" err="1"/>
              <a:t>disakkaritler</a:t>
            </a:r>
            <a:r>
              <a:rPr lang="tr-TR" dirty="0"/>
              <a:t> ve </a:t>
            </a:r>
            <a:r>
              <a:rPr lang="tr-TR" dirty="0" err="1"/>
              <a:t>polisakkaritler</a:t>
            </a:r>
            <a:r>
              <a:rPr lang="tr-TR" dirty="0"/>
              <a:t> olmak üzere üç grupta incelenir.</a:t>
            </a:r>
          </a:p>
          <a:p>
            <a:pPr marL="0" indent="0">
              <a:buNone/>
            </a:pPr>
            <a:r>
              <a:rPr lang="tr-TR" dirty="0" smtClean="0"/>
              <a:t>Basit </a:t>
            </a:r>
            <a:r>
              <a:rPr lang="tr-TR" dirty="0"/>
              <a:t>şekerler (</a:t>
            </a:r>
            <a:r>
              <a:rPr lang="tr-TR" dirty="0" err="1"/>
              <a:t>Monosakkaritler</a:t>
            </a:r>
            <a:r>
              <a:rPr lang="tr-TR" dirty="0"/>
              <a:t>): Bir adet şeker molekülünden oluşurlar. Hücre zarından geçebilirler, suda çözünürler ve daha küçük parçalara sindirilemezler. </a:t>
            </a:r>
            <a:r>
              <a:rPr lang="tr-TR" dirty="0" err="1"/>
              <a:t>Triozlar</a:t>
            </a:r>
            <a:r>
              <a:rPr lang="tr-TR" dirty="0"/>
              <a:t>, </a:t>
            </a:r>
            <a:r>
              <a:rPr lang="tr-TR" dirty="0" err="1"/>
              <a:t>heksozlar</a:t>
            </a:r>
            <a:r>
              <a:rPr lang="tr-TR" dirty="0"/>
              <a:t> ve </a:t>
            </a:r>
            <a:r>
              <a:rPr lang="tr-TR" dirty="0" err="1"/>
              <a:t>pentozlar</a:t>
            </a:r>
            <a:r>
              <a:rPr lang="tr-TR" dirty="0"/>
              <a:t> örnek olarak gösterilebilir.</a:t>
            </a:r>
          </a:p>
          <a:p>
            <a:pPr marL="0" indent="0">
              <a:buNone/>
            </a:pPr>
            <a:r>
              <a:rPr lang="tr-TR" dirty="0" err="1" smtClean="0"/>
              <a:t>Triozlar</a:t>
            </a:r>
            <a:r>
              <a:rPr lang="tr-TR" dirty="0"/>
              <a:t>: 3 karbonlu şekerledir. Örnek olarak </a:t>
            </a:r>
            <a:r>
              <a:rPr lang="tr-TR" dirty="0" err="1"/>
              <a:t>pirüvik</a:t>
            </a:r>
            <a:r>
              <a:rPr lang="tr-TR" dirty="0"/>
              <a:t> asit verilebilir.</a:t>
            </a:r>
          </a:p>
          <a:p>
            <a:pPr marL="0" indent="0">
              <a:buNone/>
            </a:pPr>
            <a:r>
              <a:rPr lang="tr-TR" dirty="0" err="1"/>
              <a:t>Pentozlar</a:t>
            </a:r>
            <a:r>
              <a:rPr lang="tr-TR" dirty="0"/>
              <a:t>: 5 karbonlu şekerlerdir. Örnek olarak </a:t>
            </a:r>
            <a:r>
              <a:rPr lang="tr-TR" dirty="0" err="1"/>
              <a:t>riboz</a:t>
            </a:r>
            <a:r>
              <a:rPr lang="tr-TR" dirty="0"/>
              <a:t> ve </a:t>
            </a:r>
            <a:r>
              <a:rPr lang="tr-TR" dirty="0" err="1"/>
              <a:t>deoksiriboz</a:t>
            </a:r>
            <a:r>
              <a:rPr lang="tr-TR" dirty="0"/>
              <a:t> verilebilir. </a:t>
            </a:r>
          </a:p>
          <a:p>
            <a:pPr marL="0" indent="0">
              <a:buNone/>
            </a:pPr>
            <a:r>
              <a:rPr lang="tr-TR" dirty="0" err="1"/>
              <a:t>Heksozlar</a:t>
            </a:r>
            <a:r>
              <a:rPr lang="tr-TR" dirty="0"/>
              <a:t>: </a:t>
            </a:r>
            <a:r>
              <a:rPr lang="tr-TR" dirty="0" err="1"/>
              <a:t>Galaktoz</a:t>
            </a:r>
            <a:r>
              <a:rPr lang="tr-TR" dirty="0"/>
              <a:t>, </a:t>
            </a:r>
            <a:r>
              <a:rPr lang="tr-TR" dirty="0" err="1"/>
              <a:t>fruktoz</a:t>
            </a:r>
            <a:r>
              <a:rPr lang="tr-TR" dirty="0"/>
              <a:t> ve glikoz olarak sayılabilir. Üç molekülün kapalı formülü aynı olup kimyasal ve fiziksel özellikleri farklılık gösterir. Glikoz kan şekeri olarak da bilinir. Süt şekeri olarak bilinen </a:t>
            </a:r>
            <a:r>
              <a:rPr lang="tr-TR" dirty="0" err="1"/>
              <a:t>galaktoz</a:t>
            </a:r>
            <a:r>
              <a:rPr lang="tr-TR" dirty="0"/>
              <a:t> bazı bitkilerde de bulunur. Meyve şekeri adını alan </a:t>
            </a:r>
            <a:r>
              <a:rPr lang="tr-TR" dirty="0" err="1"/>
              <a:t>fruktoz</a:t>
            </a:r>
            <a:r>
              <a:rPr lang="tr-TR" dirty="0"/>
              <a:t> ise meyvelerin yapısında bulunur.</a:t>
            </a:r>
          </a:p>
          <a:p>
            <a:pPr marL="0" indent="0">
              <a:buNone/>
            </a:pPr>
            <a:r>
              <a:rPr lang="tr-TR" dirty="0" err="1"/>
              <a:t>Disakkaritler</a:t>
            </a:r>
            <a:r>
              <a:rPr lang="tr-TR" dirty="0"/>
              <a:t>: İki </a:t>
            </a:r>
            <a:r>
              <a:rPr lang="tr-TR" dirty="0" err="1"/>
              <a:t>monosakkaritin</a:t>
            </a:r>
            <a:r>
              <a:rPr lang="tr-TR" dirty="0"/>
              <a:t> </a:t>
            </a:r>
            <a:r>
              <a:rPr lang="tr-TR" dirty="0" err="1"/>
              <a:t>dehidrasyon</a:t>
            </a:r>
            <a:r>
              <a:rPr lang="tr-TR" dirty="0"/>
              <a:t> reaksiyonu sonucu glikozit bağıyla birleşmesiyle oluşurlar. Suda çözünürler. Fakat hücre zarından sindirilmeden geçemezler. En önemli </a:t>
            </a:r>
            <a:r>
              <a:rPr lang="tr-TR" dirty="0" err="1"/>
              <a:t>disakkaritler</a:t>
            </a:r>
            <a:r>
              <a:rPr lang="tr-TR" dirty="0"/>
              <a:t> </a:t>
            </a:r>
            <a:r>
              <a:rPr lang="tr-TR" dirty="0" err="1"/>
              <a:t>sükroz</a:t>
            </a:r>
            <a:r>
              <a:rPr lang="tr-TR" dirty="0"/>
              <a:t>, maltoz ve laktozdur.</a:t>
            </a:r>
          </a:p>
          <a:p>
            <a:pPr marL="0" indent="0">
              <a:buNone/>
            </a:pPr>
            <a:r>
              <a:rPr lang="tr-TR" dirty="0" smtClean="0"/>
              <a:t>Maltoz</a:t>
            </a:r>
            <a:r>
              <a:rPr lang="tr-TR" dirty="0"/>
              <a:t>: İki glikoz molekülünün bağlanması ile meydana gelirler. Maltoz en çok arpada vardır.</a:t>
            </a:r>
          </a:p>
          <a:p>
            <a:pPr marL="0" indent="0">
              <a:buNone/>
            </a:pPr>
            <a:r>
              <a:rPr lang="tr-TR" dirty="0"/>
              <a:t>Laktoz: </a:t>
            </a:r>
            <a:r>
              <a:rPr lang="tr-TR" dirty="0" err="1"/>
              <a:t>Galaktoz</a:t>
            </a:r>
            <a:r>
              <a:rPr lang="tr-TR" dirty="0"/>
              <a:t> ile glikoz moleküllerinin birleşmesiyle oluşur. Laktoz, memelilerin süt salgısı için bol miktarda bulunur.</a:t>
            </a:r>
          </a:p>
          <a:p>
            <a:pPr marL="0" indent="0">
              <a:buNone/>
            </a:pPr>
            <a:r>
              <a:rPr lang="tr-TR" dirty="0" err="1"/>
              <a:t>Sükroz</a:t>
            </a:r>
            <a:r>
              <a:rPr lang="tr-TR" dirty="0"/>
              <a:t>: </a:t>
            </a:r>
            <a:r>
              <a:rPr lang="tr-TR" dirty="0" err="1"/>
              <a:t>Fruktoz</a:t>
            </a:r>
            <a:r>
              <a:rPr lang="tr-TR" dirty="0"/>
              <a:t> ve glikoz moleküllerinin birleşmesi sonucu meydana gelir. </a:t>
            </a:r>
            <a:r>
              <a:rPr lang="tr-TR" dirty="0" err="1"/>
              <a:t>Sükroz</a:t>
            </a:r>
            <a:r>
              <a:rPr lang="tr-TR" dirty="0"/>
              <a:t> çay şekeri olarak da bilinir.</a:t>
            </a:r>
          </a:p>
        </p:txBody>
      </p:sp>
    </p:spTree>
    <p:extLst>
      <p:ext uri="{BB962C8B-B14F-4D97-AF65-F5344CB8AC3E}">
        <p14:creationId xmlns:p14="http://schemas.microsoft.com/office/powerpoint/2010/main" val="2243335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7862"/>
            <a:ext cx="10515600" cy="6190593"/>
          </a:xfrm>
        </p:spPr>
        <p:txBody>
          <a:bodyPr>
            <a:normAutofit fontScale="62500" lnSpcReduction="20000"/>
          </a:bodyPr>
          <a:lstStyle/>
          <a:p>
            <a:pPr marL="0" indent="0">
              <a:buNone/>
            </a:pPr>
            <a:r>
              <a:rPr lang="tr-TR" dirty="0" err="1"/>
              <a:t>Polisakkaritler</a:t>
            </a:r>
            <a:r>
              <a:rPr lang="tr-TR" dirty="0"/>
              <a:t>: Çok sayıda glikozun </a:t>
            </a:r>
            <a:r>
              <a:rPr lang="tr-TR" dirty="0" err="1"/>
              <a:t>dehidrasyon</a:t>
            </a:r>
            <a:r>
              <a:rPr lang="tr-TR" dirty="0"/>
              <a:t> sentezi sonucu meydana gelen kompleks şekerlerdir. En önemlileri nişasta, glikojen, selüloz ve kitindir.</a:t>
            </a:r>
          </a:p>
          <a:p>
            <a:pPr marL="0" indent="0">
              <a:buNone/>
            </a:pPr>
            <a:r>
              <a:rPr lang="tr-TR" dirty="0" smtClean="0"/>
              <a:t>Nişasta</a:t>
            </a:r>
            <a:r>
              <a:rPr lang="tr-TR" dirty="0"/>
              <a:t>: İkiden fazla glikozun glikozit bağlarıyla birleşmesi sonucu oluşur. Nişasta, yalnızca bitkilerde bulunur. Suda çözünmez ve hücrelerin lökoplastlarında depolanır. Ayrıca iyot çözeltisidir. İnsanların ve diğer pek çok hayvanın en sık tükettiği besindir.</a:t>
            </a:r>
          </a:p>
          <a:p>
            <a:pPr marL="0" indent="0">
              <a:buNone/>
            </a:pPr>
            <a:r>
              <a:rPr lang="tr-TR" dirty="0"/>
              <a:t>Glikojen: Suda kısmen çözünen glikojen; hayvan, bakteri ve mantar hücrelerinde bulunur. İhtiyaç duyulduğunda kana verilen ve kan şekerinin artmasını sağlayan glikojen, insanın karaciğer ve kaslarında depolanır.</a:t>
            </a:r>
          </a:p>
          <a:p>
            <a:pPr marL="0" indent="0">
              <a:buNone/>
            </a:pPr>
            <a:r>
              <a:rPr lang="tr-TR" dirty="0"/>
              <a:t>Selüloz: Suda çözünmeyen selüloz, bitki hücrelerinde çeperin yapısını oluşturur. İnsanların ve pek çok hayvanın sindirim sisteminde parçalanmayan selüloz, bağırsak yüzeyini mukus üretmek üzere uyarır.</a:t>
            </a:r>
          </a:p>
          <a:p>
            <a:pPr marL="0" indent="0">
              <a:buNone/>
            </a:pPr>
            <a:r>
              <a:rPr lang="tr-TR" dirty="0"/>
              <a:t>Kitin: Bahsi geçen </a:t>
            </a:r>
            <a:r>
              <a:rPr lang="tr-TR" dirty="0" err="1"/>
              <a:t>polisakkaritlerden</a:t>
            </a:r>
            <a:r>
              <a:rPr lang="tr-TR" dirty="0"/>
              <a:t> farklı olarak yapısında azot bulunan kitin, böcek gibi bazı omurgasız hayvanların dış iskeletini ve mantarların hücre duvarını oluşturur</a:t>
            </a:r>
            <a:r>
              <a:rPr lang="tr-TR" dirty="0" smtClean="0"/>
              <a:t>.</a:t>
            </a:r>
          </a:p>
          <a:p>
            <a:pPr marL="0" indent="0">
              <a:buNone/>
            </a:pPr>
            <a:r>
              <a:rPr lang="tr-TR" dirty="0"/>
              <a:t>Rafine olmayan, herhangi bir işlemden geçirilmemiş besinler sağlıklı karbonhidratlar sınıfında yer alır.</a:t>
            </a:r>
          </a:p>
          <a:p>
            <a:pPr marL="0" indent="0">
              <a:buNone/>
            </a:pPr>
            <a:endParaRPr lang="tr-TR" dirty="0"/>
          </a:p>
          <a:p>
            <a:pPr marL="0" indent="0">
              <a:buNone/>
            </a:pPr>
            <a:r>
              <a:rPr lang="tr-TR" dirty="0">
                <a:solidFill>
                  <a:srgbClr val="FF0000"/>
                </a:solidFill>
              </a:rPr>
              <a:t>Sağlıklı karbonhidratlar:</a:t>
            </a:r>
          </a:p>
          <a:p>
            <a:pPr marL="0" indent="0">
              <a:buNone/>
            </a:pPr>
            <a:r>
              <a:rPr lang="tr-TR" dirty="0" smtClean="0"/>
              <a:t>Patates </a:t>
            </a:r>
            <a:r>
              <a:rPr lang="tr-TR" dirty="0"/>
              <a:t>gibi kök bitkiler,</a:t>
            </a:r>
          </a:p>
          <a:p>
            <a:pPr marL="0" indent="0">
              <a:buNone/>
            </a:pPr>
            <a:r>
              <a:rPr lang="tr-TR" dirty="0"/>
              <a:t>Arpa, </a:t>
            </a:r>
            <a:r>
              <a:rPr lang="tr-TR" dirty="0" err="1"/>
              <a:t>kinoa</a:t>
            </a:r>
            <a:r>
              <a:rPr lang="tr-TR" dirty="0"/>
              <a:t>, yulaf, çavdar, pirinç, mısır ve buğday gibi tahıllar,</a:t>
            </a:r>
          </a:p>
          <a:p>
            <a:pPr marL="0" indent="0">
              <a:buNone/>
            </a:pPr>
            <a:r>
              <a:rPr lang="tr-TR" dirty="0"/>
              <a:t>Tüm meyveler,</a:t>
            </a:r>
          </a:p>
          <a:p>
            <a:pPr marL="0" indent="0">
              <a:buNone/>
            </a:pPr>
            <a:r>
              <a:rPr lang="tr-TR" dirty="0"/>
              <a:t>Kuruyemişler,</a:t>
            </a:r>
          </a:p>
          <a:p>
            <a:pPr marL="0" indent="0">
              <a:buNone/>
            </a:pPr>
            <a:r>
              <a:rPr lang="tr-TR" dirty="0"/>
              <a:t>Fasulye, mercimek, bezelye, soya fasulyesi ve nohut gibi kuru baklagiller,</a:t>
            </a:r>
          </a:p>
          <a:p>
            <a:pPr marL="0" indent="0">
              <a:buNone/>
            </a:pPr>
            <a:r>
              <a:rPr lang="tr-TR" dirty="0"/>
              <a:t>Havuç ve brokoli gibi sebzeler.</a:t>
            </a:r>
          </a:p>
          <a:p>
            <a:pPr marL="0" indent="0">
              <a:buNone/>
            </a:pPr>
            <a:r>
              <a:rPr lang="tr-TR" dirty="0"/>
              <a:t>Bunların yanı sıra esmer pirinç, meyve ve sebze suları, hububat ve kepek içeren gıda maddeleri de sağlıklı karbonhidratlar grubunda bulunur.</a:t>
            </a:r>
          </a:p>
        </p:txBody>
      </p:sp>
    </p:spTree>
    <p:extLst>
      <p:ext uri="{BB962C8B-B14F-4D97-AF65-F5344CB8AC3E}">
        <p14:creationId xmlns:p14="http://schemas.microsoft.com/office/powerpoint/2010/main" val="298979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54377"/>
          </a:xfrm>
        </p:spPr>
        <p:txBody>
          <a:bodyPr>
            <a:normAutofit/>
          </a:bodyPr>
          <a:lstStyle/>
          <a:p>
            <a:pPr algn="ctr"/>
            <a:r>
              <a:rPr lang="tr-TR" sz="2400" b="1" u="sng" dirty="0" smtClean="0">
                <a:solidFill>
                  <a:srgbClr val="FF0000"/>
                </a:solidFill>
              </a:rPr>
              <a:t>Menü, Beslenme ve Günümüz Beslenme Eğilimleri</a:t>
            </a:r>
            <a:endParaRPr lang="tr-TR" sz="2400" b="1" u="sng" dirty="0">
              <a:solidFill>
                <a:srgbClr val="FF0000"/>
              </a:solidFill>
            </a:endParaRPr>
          </a:p>
        </p:txBody>
      </p:sp>
      <p:sp>
        <p:nvSpPr>
          <p:cNvPr id="3" name="İçerik Yer Tutucusu 2"/>
          <p:cNvSpPr>
            <a:spLocks noGrp="1"/>
          </p:cNvSpPr>
          <p:nvPr>
            <p:ph idx="1"/>
          </p:nvPr>
        </p:nvSpPr>
        <p:spPr>
          <a:xfrm>
            <a:off x="838200" y="1019504"/>
            <a:ext cx="10515600" cy="5602014"/>
          </a:xfrm>
        </p:spPr>
        <p:txBody>
          <a:bodyPr>
            <a:normAutofit fontScale="77500" lnSpcReduction="20000"/>
          </a:bodyPr>
          <a:lstStyle/>
          <a:p>
            <a:pPr marL="0" indent="0">
              <a:buNone/>
            </a:pPr>
            <a:r>
              <a:rPr lang="tr-TR" dirty="0">
                <a:solidFill>
                  <a:srgbClr val="FF0000"/>
                </a:solidFill>
              </a:rPr>
              <a:t>SAĞLIK</a:t>
            </a:r>
            <a:r>
              <a:rPr lang="tr-TR" dirty="0" smtClean="0"/>
              <a:t>; Fiziksel</a:t>
            </a:r>
            <a:r>
              <a:rPr lang="tr-TR" dirty="0"/>
              <a:t>, zihinsel ve </a:t>
            </a:r>
            <a:r>
              <a:rPr lang="tr-TR" dirty="0" smtClean="0"/>
              <a:t>sosyal yönden </a:t>
            </a:r>
            <a:r>
              <a:rPr lang="tr-TR" dirty="0"/>
              <a:t>tam bir iyilik halidir</a:t>
            </a:r>
            <a:r>
              <a:rPr lang="tr-TR" dirty="0" smtClean="0"/>
              <a:t>.</a:t>
            </a:r>
          </a:p>
          <a:p>
            <a:pPr marL="0" indent="0">
              <a:buNone/>
            </a:pPr>
            <a:r>
              <a:rPr lang="tr-TR" dirty="0" err="1" smtClean="0">
                <a:solidFill>
                  <a:srgbClr val="FF0000"/>
                </a:solidFill>
              </a:rPr>
              <a:t>BESLENME;</a:t>
            </a:r>
            <a:r>
              <a:rPr lang="tr-TR" dirty="0" err="1" smtClean="0"/>
              <a:t>Büyüme</a:t>
            </a:r>
            <a:r>
              <a:rPr lang="tr-TR" dirty="0"/>
              <a:t>, gelişme, sağlıklı ve üretken olarak </a:t>
            </a:r>
            <a:r>
              <a:rPr lang="tr-TR" dirty="0" smtClean="0"/>
              <a:t>uzun süre </a:t>
            </a:r>
            <a:r>
              <a:rPr lang="tr-TR" dirty="0"/>
              <a:t>yaşamak için</a:t>
            </a:r>
            <a:r>
              <a:rPr lang="tr-TR" dirty="0" smtClean="0"/>
              <a:t>; gerekli </a:t>
            </a:r>
            <a:r>
              <a:rPr lang="tr-TR" dirty="0"/>
              <a:t>olan besin </a:t>
            </a:r>
            <a:r>
              <a:rPr lang="tr-TR" dirty="0" smtClean="0"/>
              <a:t>öğelerinin vücuda alınıp kullanılabilmesidir.</a:t>
            </a:r>
          </a:p>
          <a:p>
            <a:pPr marL="0" indent="0">
              <a:buNone/>
            </a:pPr>
            <a:r>
              <a:rPr lang="tr-TR" dirty="0" err="1" smtClean="0">
                <a:solidFill>
                  <a:srgbClr val="FF0000"/>
                </a:solidFill>
              </a:rPr>
              <a:t>BESİN</a:t>
            </a:r>
            <a:r>
              <a:rPr lang="tr-TR" dirty="0" err="1" smtClean="0"/>
              <a:t>;Yenilebilen</a:t>
            </a:r>
            <a:r>
              <a:rPr lang="tr-TR" dirty="0" smtClean="0"/>
              <a:t> </a:t>
            </a:r>
            <a:r>
              <a:rPr lang="tr-TR" dirty="0"/>
              <a:t>ve yenildiğinde yaşam için </a:t>
            </a:r>
            <a:r>
              <a:rPr lang="tr-TR" dirty="0" smtClean="0"/>
              <a:t>gerekli besin </a:t>
            </a:r>
            <a:r>
              <a:rPr lang="tr-TR" dirty="0"/>
              <a:t>öğelerini sağlayan bitki ve </a:t>
            </a:r>
            <a:r>
              <a:rPr lang="tr-TR" dirty="0" smtClean="0"/>
              <a:t>hayvan dokularına </a:t>
            </a:r>
            <a:r>
              <a:rPr lang="tr-TR" dirty="0"/>
              <a:t>‘BESİN’ denir</a:t>
            </a:r>
            <a:r>
              <a:rPr lang="tr-TR" dirty="0" smtClean="0"/>
              <a:t>. </a:t>
            </a:r>
          </a:p>
          <a:p>
            <a:pPr marL="0" indent="0">
              <a:buNone/>
            </a:pPr>
            <a:r>
              <a:rPr lang="tr-TR" dirty="0"/>
              <a:t>	</a:t>
            </a:r>
            <a:r>
              <a:rPr lang="tr-TR" dirty="0" smtClean="0">
                <a:solidFill>
                  <a:srgbClr val="FF0000"/>
                </a:solidFill>
              </a:rPr>
              <a:t>Geçmişte yiyecek içecek işletmeleri beslenme ile ilgili kendilerini bazı yanlış inançlara kaptırmışlardır. Bunlar;</a:t>
            </a:r>
          </a:p>
          <a:p>
            <a:pPr marL="0" indent="0">
              <a:buNone/>
            </a:pPr>
            <a:r>
              <a:rPr lang="tr-TR" dirty="0" smtClean="0"/>
              <a:t>1-Besin vücut için çok yararlıdır, fakat damak tadı vermediği için insanlarca ilgi görmez. Bu yanlıştır, beslenmeye önem veren insanlar yiyecek ve içeceklerin ilgi çekici ve damak tadı veren özelliklerine de dikkat ederler.</a:t>
            </a:r>
          </a:p>
          <a:p>
            <a:pPr marL="0" indent="0">
              <a:buNone/>
            </a:pPr>
            <a:r>
              <a:rPr lang="tr-TR" dirty="0" smtClean="0"/>
              <a:t>2-Beslenme için yapılan tutundurma çabaları insanların bazı gereksinimlerini karşılamak için itibar ve müşteri ilişkileri gibi manevi değerlerinde bir ölçüsüdür.</a:t>
            </a:r>
          </a:p>
          <a:p>
            <a:pPr marL="0" indent="0">
              <a:buNone/>
            </a:pPr>
            <a:r>
              <a:rPr lang="tr-TR" dirty="0" smtClean="0"/>
              <a:t>3-Kalori her şeydir. Çoğu insanlar aldıkları kalori miktarına önem verirler. Bu doğrudur ama yemeklerin şişmanlatıcı özelliği ve besin değeri gibi nitelikleri de kalori kadar önemlidir.</a:t>
            </a:r>
          </a:p>
          <a:p>
            <a:pPr marL="0" indent="0">
              <a:buNone/>
            </a:pPr>
            <a:r>
              <a:rPr lang="tr-TR" dirty="0" smtClean="0">
                <a:solidFill>
                  <a:srgbClr val="FF0000"/>
                </a:solidFill>
              </a:rPr>
              <a:t>Kalori</a:t>
            </a:r>
            <a:r>
              <a:rPr lang="tr-TR" dirty="0" smtClean="0"/>
              <a:t>: Bir yiyeceğin içindeki enerji miktarının ölçülmesi için </a:t>
            </a:r>
            <a:r>
              <a:rPr lang="tr-TR" dirty="0"/>
              <a:t>kullanılır. Kalori (simgesi cal), atmosfer basıncında 1 gram suyun sıcaklığını 1 °C artırmak için gerekli olan enerji miktarıdır. Kilokalori (bazen </a:t>
            </a:r>
            <a:r>
              <a:rPr lang="tr-TR" dirty="0" err="1"/>
              <a:t>kilogramkalori</a:t>
            </a:r>
            <a:r>
              <a:rPr lang="tr-TR" dirty="0"/>
              <a:t> veya büyük kalori de denir) 1000 kaloriye eşittir. 1925'ten beri kalori, </a:t>
            </a:r>
            <a:r>
              <a:rPr lang="tr-TR" dirty="0" err="1"/>
              <a:t>joule</a:t>
            </a:r>
            <a:r>
              <a:rPr lang="tr-TR" dirty="0"/>
              <a:t> terimi ile belirlenmektedir.</a:t>
            </a:r>
            <a:endParaRPr lang="tr-TR" dirty="0" smtClean="0"/>
          </a:p>
        </p:txBody>
      </p:sp>
    </p:spTree>
    <p:extLst>
      <p:ext uri="{BB962C8B-B14F-4D97-AF65-F5344CB8AC3E}">
        <p14:creationId xmlns:p14="http://schemas.microsoft.com/office/powerpoint/2010/main" val="3029016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14703"/>
            <a:ext cx="10515600" cy="5791200"/>
          </a:xfrm>
        </p:spPr>
        <p:txBody>
          <a:bodyPr>
            <a:normAutofit fontScale="55000" lnSpcReduction="20000"/>
          </a:bodyPr>
          <a:lstStyle/>
          <a:p>
            <a:pPr marL="0" indent="0">
              <a:buNone/>
            </a:pPr>
            <a:r>
              <a:rPr lang="tr-TR" u="sng" dirty="0" smtClean="0">
                <a:solidFill>
                  <a:srgbClr val="FF0000"/>
                </a:solidFill>
              </a:rPr>
              <a:t>Yağlar</a:t>
            </a:r>
          </a:p>
          <a:p>
            <a:pPr marL="0" indent="0">
              <a:buNone/>
            </a:pPr>
            <a:r>
              <a:rPr lang="tr-TR" dirty="0" smtClean="0"/>
              <a:t>	Sağlıklı </a:t>
            </a:r>
            <a:r>
              <a:rPr lang="tr-TR" dirty="0"/>
              <a:t>beslenmede günlük alınan kalorilerin %20-30’unu yağlar oluşturmalıdır. Normal ağırlıktaki bir insanın vücut ağırlığının %20’si yağ olmalıdır. Yağlar; depo enerji  kaynağıdır; şeker bitince enerjimizi yağdan alırız. Yağlar A, D, E, K vitaminlerinin emilimi için gereklidir. Hücre zarlarının, hormonların ve daha bir çok doku ve maddelerin yapımında kullanılır</a:t>
            </a:r>
            <a:r>
              <a:rPr lang="tr-TR" dirty="0" smtClean="0"/>
              <a:t>.</a:t>
            </a:r>
          </a:p>
          <a:p>
            <a:pPr marL="0" indent="0">
              <a:buNone/>
            </a:pPr>
            <a:r>
              <a:rPr lang="tr-TR" dirty="0">
                <a:solidFill>
                  <a:srgbClr val="FF0000"/>
                </a:solidFill>
              </a:rPr>
              <a:t>Hayvansal yağlar: </a:t>
            </a:r>
          </a:p>
          <a:p>
            <a:pPr marL="0" indent="0">
              <a:buNone/>
            </a:pPr>
            <a:r>
              <a:rPr lang="tr-TR" dirty="0"/>
              <a:t>Bu yağlar; tereyağı, krema, kaymak, salam, sosis, sucuk, döner, kebap, kuzu, koyun eti ve peynir gibi gıdalarda bol miktarda bulunur. Hayvansal yağlar doymuş yağ  sitlerinden oluştuklarından dolayı katı yağlardır ve sindirimleri çok zordur. Fazla miktarda kolesterol içerirler. Sindirimlerinin zorluğu ve fazla miktarda kolesterol içermeleri nedeniyle bu yağlar sağlıksız olup aşırı tüketimleri asla önerilmez. Kolesterol yüksekliği ve/veya kalp damar hastalığı olan veya diğer risk faktörlerinin de  olduğu kişilerin hayvansal yağlı gıda tüketmemeleri gerekmektedir.</a:t>
            </a:r>
          </a:p>
          <a:p>
            <a:pPr marL="0" indent="0">
              <a:buNone/>
            </a:pPr>
            <a:r>
              <a:rPr lang="tr-TR" dirty="0">
                <a:solidFill>
                  <a:srgbClr val="FF0000"/>
                </a:solidFill>
              </a:rPr>
              <a:t>Bitkisel yağlar:</a:t>
            </a:r>
          </a:p>
          <a:p>
            <a:pPr marL="0" indent="0">
              <a:buNone/>
            </a:pPr>
            <a:r>
              <a:rPr lang="tr-TR" dirty="0"/>
              <a:t>Aynı zamanda sıvı yağlardır. Büyük oranda doymamış yağ asitlerinden oluşurlar, kolesterol içermezler dolayısı ile damar sertliğine neden olmazlar.</a:t>
            </a:r>
          </a:p>
          <a:p>
            <a:pPr marL="0" indent="0">
              <a:buNone/>
            </a:pPr>
            <a:r>
              <a:rPr lang="tr-TR" dirty="0"/>
              <a:t>Margarinler; Bitkisel yağların doymamış yağ asitlerinin suni olarak hidrojenle doyurulması neticesi elde edilen bitkisel katı yağlardır. Kalp damar sağlığı açısından tüketimleri önerilmez.</a:t>
            </a:r>
          </a:p>
          <a:p>
            <a:pPr marL="0" indent="0">
              <a:buNone/>
            </a:pPr>
            <a:r>
              <a:rPr lang="tr-TR" dirty="0" smtClean="0"/>
              <a:t>Günümüzde </a:t>
            </a:r>
            <a:r>
              <a:rPr lang="tr-TR" dirty="0"/>
              <a:t>besinlerle birlikte aşırı miktarda yağ alımı ve aktivite eksikliğinin şişmanlığın en önemli nedeni olduğu biliniyor. Yağın her bir gramında, karbonhidrat ve proteinlerin 2 katı kadar kalori bulunur.</a:t>
            </a:r>
          </a:p>
          <a:p>
            <a:pPr marL="0" indent="0">
              <a:buNone/>
            </a:pPr>
            <a:r>
              <a:rPr lang="tr-TR" dirty="0" smtClean="0"/>
              <a:t>Yediğimiz </a:t>
            </a:r>
            <a:r>
              <a:rPr lang="tr-TR" dirty="0"/>
              <a:t>bir çok gıda değişen oranlarda yağ içermektedir. Ancak, aldığımız besinlerin %60’ında bu yağı görmek mümkün değildir. Bu gizli yağların hangi besinlerde olduğunu bilmek önemlidir; et, süt ve süt ürünlerinde yağ fazladır ve bunların yağsız olanları seçilmelidir. Kuruyemişler her ne kadar kolesterol içermese de yağ ve dolayısıyla kalori  açısından zengindirler. Yine hazır olarak satılan yiyeceklerde (dondurulmuş patates, cips, pizza, köfte </a:t>
            </a:r>
            <a:r>
              <a:rPr lang="tr-TR" dirty="0" err="1"/>
              <a:t>vs</a:t>
            </a:r>
            <a:r>
              <a:rPr lang="tr-TR" dirty="0"/>
              <a:t>), kek, bisküvi ve tatlılarda yağ fazla miktarda bulunur.</a:t>
            </a:r>
          </a:p>
          <a:p>
            <a:pPr marL="0" indent="0">
              <a:buNone/>
            </a:pPr>
            <a:r>
              <a:rPr lang="tr-TR" dirty="0" smtClean="0"/>
              <a:t>Son </a:t>
            </a:r>
            <a:r>
              <a:rPr lang="tr-TR" dirty="0"/>
              <a:t>zamanlarda beslenme üzerine olan bilinçlenme arttıkça, yiyeceklerin çoğunun üzerindeki etiketlerde içerdikleri yağ oranları da yazılmaya başlamıştır: sağlıklı beslenme için 100 gramında 5 gram veya daha az yağ içeren besinleri tercih etmemiz gerekiyor. İçerdikleri yağ miktarları yazmayan gıdalardan uzak duralım.</a:t>
            </a:r>
          </a:p>
        </p:txBody>
      </p:sp>
    </p:spTree>
    <p:extLst>
      <p:ext uri="{BB962C8B-B14F-4D97-AF65-F5344CB8AC3E}">
        <p14:creationId xmlns:p14="http://schemas.microsoft.com/office/powerpoint/2010/main" val="3191955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5517"/>
            <a:ext cx="10515600" cy="5770180"/>
          </a:xfrm>
        </p:spPr>
        <p:txBody>
          <a:bodyPr>
            <a:normAutofit fontScale="70000" lnSpcReduction="20000"/>
          </a:bodyPr>
          <a:lstStyle/>
          <a:p>
            <a:pPr marL="0" indent="0">
              <a:buNone/>
            </a:pPr>
            <a:r>
              <a:rPr lang="tr-TR" dirty="0" smtClean="0">
                <a:solidFill>
                  <a:srgbClr val="FF0000"/>
                </a:solidFill>
              </a:rPr>
              <a:t>Doymuş yağlar</a:t>
            </a:r>
            <a:r>
              <a:rPr lang="tr-TR" dirty="0" smtClean="0"/>
              <a:t>: Oda sıcaklığında katı olarak bulunan yağlardır. Tereyağı, koyun ,sığır </a:t>
            </a:r>
            <a:r>
              <a:rPr lang="tr-TR" dirty="0"/>
              <a:t>etinde </a:t>
            </a:r>
            <a:r>
              <a:rPr lang="tr-TR" dirty="0" smtClean="0"/>
              <a:t>beyaz görünen yağlar, tavukta deride ve deri altında görünen yağlar, süt kaymağı ve kreması gibi. Hindistan cevizi yağı bitkisel doymuş yağdır.</a:t>
            </a:r>
          </a:p>
          <a:p>
            <a:pPr marL="0" indent="0">
              <a:buNone/>
            </a:pPr>
            <a:r>
              <a:rPr lang="tr-TR" dirty="0" smtClean="0">
                <a:solidFill>
                  <a:srgbClr val="FF0000"/>
                </a:solidFill>
              </a:rPr>
              <a:t>Tek doymamış bağlı yağlar</a:t>
            </a:r>
            <a:r>
              <a:rPr lang="tr-TR" dirty="0" smtClean="0"/>
              <a:t>: Başlıca kaynağı zeytinyağıdır. Ayçiçek ve mısır özü yağlarının bir bölümü de bu gruba girer. Sağlıklıdır.</a:t>
            </a:r>
          </a:p>
          <a:p>
            <a:pPr marL="0" indent="0">
              <a:buNone/>
            </a:pPr>
            <a:r>
              <a:rPr lang="tr-TR" dirty="0" smtClean="0">
                <a:solidFill>
                  <a:srgbClr val="FF0000"/>
                </a:solidFill>
              </a:rPr>
              <a:t>Çok doymamış bağlı yağlar</a:t>
            </a:r>
            <a:r>
              <a:rPr lang="tr-TR" dirty="0" smtClean="0"/>
              <a:t>: </a:t>
            </a:r>
            <a:r>
              <a:rPr lang="tr-TR" dirty="0" err="1" smtClean="0"/>
              <a:t>Poliansatüre</a:t>
            </a:r>
            <a:r>
              <a:rPr lang="tr-TR" dirty="0" smtClean="0"/>
              <a:t> denilen bu yağlarda kendi içinde ikiye ayrılır. Omega6, Ayçiçek, mısırözü, soya fasulyesi yağı ve haşhaş yağı. Omega3 bazı balıklarda bulunur. Kolesterolün düşürülmesi için doymamış yağlar kullanılması daha iyidir.</a:t>
            </a:r>
          </a:p>
          <a:p>
            <a:pPr marL="0" indent="0">
              <a:buNone/>
            </a:pPr>
            <a:r>
              <a:rPr lang="tr-TR" dirty="0">
                <a:solidFill>
                  <a:srgbClr val="FF0000"/>
                </a:solidFill>
              </a:rPr>
              <a:t>Kolesterol</a:t>
            </a:r>
            <a:r>
              <a:rPr lang="tr-TR" dirty="0"/>
              <a:t>, vücudumuzun günlük işlerini görebilmesi için oldukça önemli olan yağlı, </a:t>
            </a:r>
            <a:r>
              <a:rPr lang="tr-TR" dirty="0" err="1"/>
              <a:t>mumsu</a:t>
            </a:r>
            <a:r>
              <a:rPr lang="tr-TR" dirty="0"/>
              <a:t> bir maddedir. Günlük olarak belli bir miktar kolesterol almak gereklidir. Kolesterol vücudumuzda hücre yapımında rol oynar, daha doğrusu hücre duvarının önemli bir parçasıdır, bu anlamda önemlidir. Ayrıca vitaminlerin ve bazı hormonların yapımında da rol oynar. Yani kolesterol aslında kötü bir madde değildir, ancak fazlası zararlıdır.</a:t>
            </a:r>
          </a:p>
          <a:p>
            <a:pPr marL="0" indent="0">
              <a:buNone/>
            </a:pPr>
            <a:r>
              <a:rPr lang="tr-TR" dirty="0" smtClean="0"/>
              <a:t>Kolesterol</a:t>
            </a:r>
            <a:r>
              <a:rPr lang="tr-TR" dirty="0"/>
              <a:t>, suda çözünmediği için kana geçemez ve tek başına dolaşamaz. Bu nedenle karaciğer </a:t>
            </a:r>
            <a:r>
              <a:rPr lang="tr-TR" dirty="0" err="1"/>
              <a:t>lipoprotein</a:t>
            </a:r>
            <a:r>
              <a:rPr lang="tr-TR" dirty="0"/>
              <a:t> dediğimiz maddeler yapar. Kolesterolün kanda taşınıp dokulara dağıtılmasında bu maddeler yardımcı olurlar. Bu taşıyıcı maddeler iki gruba ayrılırlar. Her grubun görevi farklıdır. Bunlar düşük yoğunluklu </a:t>
            </a:r>
            <a:r>
              <a:rPr lang="tr-TR" dirty="0" err="1"/>
              <a:t>lipoprotein</a:t>
            </a:r>
            <a:r>
              <a:rPr lang="tr-TR" dirty="0"/>
              <a:t> (LDL) ve yüksek yoğunluklu </a:t>
            </a:r>
            <a:r>
              <a:rPr lang="tr-TR" dirty="0" err="1"/>
              <a:t>lipoprotein</a:t>
            </a:r>
            <a:r>
              <a:rPr lang="tr-TR" dirty="0"/>
              <a:t> (HDL) olarak adlandırılır. LDL kan içindeki kolesterolü taşır, HDL ise kolesterolü karaciğere ve dokulara götürür ve oralarda taşınmasını sağlar. Ölçülen kolesterol miktarı bu her iki </a:t>
            </a:r>
            <a:r>
              <a:rPr lang="tr-TR" dirty="0" err="1"/>
              <a:t>lipoproteine</a:t>
            </a:r>
            <a:r>
              <a:rPr lang="tr-TR" dirty="0"/>
              <a:t> bağlanan kolesterolün toplam değeridir.</a:t>
            </a:r>
          </a:p>
          <a:p>
            <a:pPr marL="0" indent="0">
              <a:buNone/>
            </a:pPr>
            <a:r>
              <a:rPr lang="tr-TR" smtClean="0"/>
              <a:t>Kolesterol </a:t>
            </a:r>
            <a:r>
              <a:rPr lang="tr-TR" dirty="0"/>
              <a:t>fazla olduğu zaman damarlarda birikerek damar sertliğine yol açar. Daha çok kolesterol plakları olarak adlandırılan ve balmumuna benzeyen bu oluşumlar, kalp ve damar hastalıklarının en önemli nedenleridir.</a:t>
            </a:r>
          </a:p>
        </p:txBody>
      </p:sp>
    </p:spTree>
    <p:extLst>
      <p:ext uri="{BB962C8B-B14F-4D97-AF65-F5344CB8AC3E}">
        <p14:creationId xmlns:p14="http://schemas.microsoft.com/office/powerpoint/2010/main" val="1935255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36028"/>
            <a:ext cx="10515600" cy="5990896"/>
          </a:xfrm>
        </p:spPr>
        <p:txBody>
          <a:bodyPr>
            <a:normAutofit fontScale="77500" lnSpcReduction="20000"/>
          </a:bodyPr>
          <a:lstStyle/>
          <a:p>
            <a:pPr marL="0" indent="0">
              <a:buNone/>
            </a:pPr>
            <a:r>
              <a:rPr lang="tr-TR" b="1" u="sng" dirty="0" smtClean="0">
                <a:solidFill>
                  <a:srgbClr val="FF0000"/>
                </a:solidFill>
              </a:rPr>
              <a:t>Vitaminler</a:t>
            </a:r>
          </a:p>
          <a:p>
            <a:pPr marL="0" indent="0">
              <a:buNone/>
            </a:pPr>
            <a:r>
              <a:rPr lang="tr-TR" dirty="0" smtClean="0">
                <a:solidFill>
                  <a:srgbClr val="FF0000"/>
                </a:solidFill>
              </a:rPr>
              <a:t>	Vitaminler</a:t>
            </a:r>
            <a:r>
              <a:rPr lang="tr-TR" dirty="0" smtClean="0"/>
              <a:t> </a:t>
            </a:r>
            <a:r>
              <a:rPr lang="tr-TR" dirty="0"/>
              <a:t>vücudun sağlıklı bir şekilde çalışmak için küçük miktarlarda ihtiyaç duyduğu, doğal gıda maddelerinde çok az miktarda bulunan organik bileşiklerdir. Vitaminlerin normal şartlarda besinlerden alınması gerekir çünkü ya vücut tarafından hiç üretilemezler, ya da yeteri miktarda üretilmezler. Vitaminler sadece beslenme yolu ile alınmaz. Örnek vermek gerekirse insan vücudu, güneş ışığına maruz kaldığında vitamini sentezler ve bu insan vücudu için en iyi D vitamini kaynağıdır.</a:t>
            </a:r>
          </a:p>
          <a:p>
            <a:pPr marL="0" indent="0">
              <a:buNone/>
            </a:pPr>
            <a:r>
              <a:rPr lang="tr-TR" dirty="0" smtClean="0"/>
              <a:t>	Farklı </a:t>
            </a:r>
            <a:r>
              <a:rPr lang="tr-TR" dirty="0"/>
              <a:t>vitaminler vücutta farklı roller oynar ve bir kişinin sağlıklı kalabilmesi için her vitaminden farklı bir miktarı vücudunda bulundurması gerekir. Herhangi bir vitaminin vücutta çok az bulunması, belirli ve farklı sağlık sorunlarının gelişme riskini artırabilir</a:t>
            </a:r>
            <a:r>
              <a:rPr lang="tr-TR" dirty="0" smtClean="0"/>
              <a:t>.</a:t>
            </a:r>
          </a:p>
          <a:p>
            <a:pPr marL="0" indent="0">
              <a:buNone/>
            </a:pPr>
            <a:r>
              <a:rPr lang="tr-TR" dirty="0"/>
              <a:t>	</a:t>
            </a:r>
            <a:r>
              <a:rPr lang="tr-TR" dirty="0">
                <a:solidFill>
                  <a:srgbClr val="FF0000"/>
                </a:solidFill>
              </a:rPr>
              <a:t>Vitaminler yağda veya suda çözünür olmalarına göre iki gruba ayrılırlar. </a:t>
            </a:r>
          </a:p>
          <a:p>
            <a:pPr marL="0" indent="0">
              <a:buNone/>
            </a:pPr>
            <a:r>
              <a:rPr lang="tr-TR" dirty="0" smtClean="0"/>
              <a:t>	A</a:t>
            </a:r>
            <a:r>
              <a:rPr lang="tr-TR" dirty="0"/>
              <a:t>, D, E ve K vitaminleri yağda çözünür. İnsan vücudu yağda çözünen vitaminleri yağ dokularında ya da karaciğerde depolar. Bu vitaminlerin rezervleri vücutta günlerce ya da aylarca kalabilir. Beslenme sırasında alınan yağlar, yağda çözünen vitaminlerin sindirim sistemi yoluyla vücuda emilmesine yardımcı olur. A ve D vitaminleri vücutta birikebilir ve bu da tehlikeli bir </a:t>
            </a:r>
            <a:r>
              <a:rPr lang="tr-TR" dirty="0" err="1"/>
              <a:t>hipervitaminoz</a:t>
            </a:r>
            <a:r>
              <a:rPr lang="tr-TR" dirty="0"/>
              <a:t> durumunun gelişmesine neden olabilir. </a:t>
            </a:r>
          </a:p>
          <a:p>
            <a:pPr marL="0" indent="0">
              <a:buNone/>
            </a:pPr>
            <a:r>
              <a:rPr lang="tr-TR" dirty="0" smtClean="0"/>
              <a:t>	C </a:t>
            </a:r>
            <a:r>
              <a:rPr lang="tr-TR" dirty="0"/>
              <a:t>vitamini ile B vitamininin bütün alt türleri ise suda çözünen vitaminler sınıfına dahildir. Suda çözünen vitaminler insan vücudunda depolanmaz ve uzun süre kalmaz. Vücudu idrar yoluyla terk ederler. Kolayca depolanmadıkları için, insanlar yağda çözünen vitaminlerden daha düzenli bir şekilde suda çözünen vitamin kaynağına ihtiyaç duyarlar.</a:t>
            </a:r>
          </a:p>
        </p:txBody>
      </p:sp>
    </p:spTree>
    <p:extLst>
      <p:ext uri="{BB962C8B-B14F-4D97-AF65-F5344CB8AC3E}">
        <p14:creationId xmlns:p14="http://schemas.microsoft.com/office/powerpoint/2010/main" val="4207964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3172"/>
            <a:ext cx="10515600" cy="5812221"/>
          </a:xfrm>
        </p:spPr>
        <p:txBody>
          <a:bodyPr>
            <a:normAutofit fontScale="62500" lnSpcReduction="20000"/>
          </a:bodyPr>
          <a:lstStyle/>
          <a:p>
            <a:pPr marL="0" indent="0">
              <a:buNone/>
            </a:pPr>
            <a:r>
              <a:rPr lang="tr-TR" dirty="0" smtClean="0"/>
              <a:t>	Günümüzde </a:t>
            </a:r>
            <a:r>
              <a:rPr lang="tr-TR" dirty="0"/>
              <a:t>tanımlanmış 13 adet vitamin türü vardır. Vitamin terimi mineraller, </a:t>
            </a:r>
            <a:r>
              <a:rPr lang="tr-TR" dirty="0" err="1"/>
              <a:t>esansiyel</a:t>
            </a:r>
            <a:r>
              <a:rPr lang="tr-TR" dirty="0"/>
              <a:t> yağ asitleri ve </a:t>
            </a:r>
            <a:r>
              <a:rPr lang="tr-TR" dirty="0" err="1"/>
              <a:t>esansiyel</a:t>
            </a:r>
            <a:r>
              <a:rPr lang="tr-TR" dirty="0"/>
              <a:t> amino asitler olarak tanımlanan diğer üç temel besin grubunu içermez. Çoğu vitamin tek molekülden meydana gelmez, ilgili molekül gruplarından oluşur. </a:t>
            </a:r>
          </a:p>
          <a:p>
            <a:pPr marL="0" indent="0">
              <a:buNone/>
            </a:pPr>
            <a:r>
              <a:rPr lang="tr-TR" dirty="0" smtClean="0"/>
              <a:t>	Bilinen </a:t>
            </a:r>
            <a:r>
              <a:rPr lang="tr-TR" dirty="0"/>
              <a:t>vitamin türleri A, B1, B2, B3, B5, B6, B7, B9, B12, C, D, E ve K olarak isimlendirilir</a:t>
            </a:r>
            <a:r>
              <a:rPr lang="tr-TR" dirty="0" smtClean="0"/>
              <a:t>.</a:t>
            </a:r>
          </a:p>
          <a:p>
            <a:pPr marL="0" indent="0">
              <a:buNone/>
            </a:pPr>
            <a:r>
              <a:rPr lang="tr-TR" dirty="0">
                <a:solidFill>
                  <a:srgbClr val="6600FF"/>
                </a:solidFill>
              </a:rPr>
              <a:t>A Vitamini</a:t>
            </a:r>
          </a:p>
          <a:p>
            <a:pPr marL="0" indent="0">
              <a:buNone/>
            </a:pPr>
            <a:r>
              <a:rPr lang="tr-TR" dirty="0" smtClean="0"/>
              <a:t>	Beta </a:t>
            </a:r>
            <a:r>
              <a:rPr lang="tr-TR" dirty="0" err="1"/>
              <a:t>karoten</a:t>
            </a:r>
            <a:r>
              <a:rPr lang="tr-TR" dirty="0"/>
              <a:t>, </a:t>
            </a:r>
            <a:r>
              <a:rPr lang="tr-TR" dirty="0" err="1"/>
              <a:t>retinol</a:t>
            </a:r>
            <a:r>
              <a:rPr lang="tr-TR" dirty="0"/>
              <a:t> ve </a:t>
            </a:r>
            <a:r>
              <a:rPr lang="tr-TR" dirty="0" err="1"/>
              <a:t>retinal</a:t>
            </a:r>
            <a:r>
              <a:rPr lang="tr-TR" dirty="0"/>
              <a:t> gibi isimlerle de bilinen A vitamini yağda çözünür. İnsan vücudunda göz sağlığı için gereklidir. A vitamini eksikliği gece körlüğüne ve gözün şeffaf ön tabakasının kurumasına ve bulanıklaşmasına neden olan </a:t>
            </a:r>
            <a:r>
              <a:rPr lang="tr-TR" dirty="0" err="1"/>
              <a:t>keratomalaziye</a:t>
            </a:r>
            <a:r>
              <a:rPr lang="tr-TR" dirty="0"/>
              <a:t> neden olabilir.</a:t>
            </a:r>
          </a:p>
          <a:p>
            <a:pPr marL="0" indent="0">
              <a:buNone/>
            </a:pPr>
            <a:r>
              <a:rPr lang="tr-TR" dirty="0" smtClean="0"/>
              <a:t>	A </a:t>
            </a:r>
            <a:r>
              <a:rPr lang="tr-TR" dirty="0"/>
              <a:t>vitamini yaygın olarak balkabağı, bazı peynirler, brokoli, havuç, ıspanak, kara lahana, karaciğer, kavun, kayısı, lahana, morina karaciğeri yağı, tatlı patates, tereyağı, süt ve yumurta gibi besinlerde bulunur</a:t>
            </a:r>
            <a:r>
              <a:rPr lang="tr-TR" dirty="0" smtClean="0"/>
              <a:t>.</a:t>
            </a:r>
          </a:p>
          <a:p>
            <a:pPr marL="0" indent="0">
              <a:buNone/>
            </a:pPr>
            <a:r>
              <a:rPr lang="tr-TR" dirty="0">
                <a:solidFill>
                  <a:srgbClr val="6600FF"/>
                </a:solidFill>
              </a:rPr>
              <a:t>B1 Vitamini</a:t>
            </a:r>
          </a:p>
          <a:p>
            <a:pPr marL="0" indent="0">
              <a:buNone/>
            </a:pPr>
            <a:r>
              <a:rPr lang="tr-TR" dirty="0">
                <a:solidFill>
                  <a:srgbClr val="6600FF"/>
                </a:solidFill>
              </a:rPr>
              <a:t>B1</a:t>
            </a:r>
            <a:r>
              <a:rPr lang="tr-TR" dirty="0"/>
              <a:t> vitamininin kimyasal adı </a:t>
            </a:r>
            <a:r>
              <a:rPr lang="tr-TR" dirty="0" err="1"/>
              <a:t>tiamindir</a:t>
            </a:r>
            <a:r>
              <a:rPr lang="tr-TR" dirty="0"/>
              <a:t>. B1 vitamini suda çözünür. B1 vitamini insan vücudunda kan şekerini parçalamaya yardımcı olan çeşitli enzimlerin üretilmesi için gereklidir. B1 vitaminin eksikliği bir sinir sistemi hastalığı olan beriberi ya da </a:t>
            </a:r>
            <a:r>
              <a:rPr lang="tr-TR" dirty="0" err="1"/>
              <a:t>Wernicke-Korsakoff</a:t>
            </a:r>
            <a:r>
              <a:rPr lang="tr-TR" dirty="0"/>
              <a:t> sendromuna neden olabilir. </a:t>
            </a:r>
          </a:p>
          <a:p>
            <a:pPr marL="0" indent="0">
              <a:buNone/>
            </a:pPr>
            <a:r>
              <a:rPr lang="tr-TR" dirty="0" smtClean="0"/>
              <a:t>B1 </a:t>
            </a:r>
            <a:r>
              <a:rPr lang="tr-TR" dirty="0"/>
              <a:t>Vitamini yaygın olarak ayçiçeği tohumu, domuz eti, kahverengi pirinç, karaciğer, karnabahar, kuşkonmaz, lahana, maya, patates, portakal, tahıl taneleri, tam tahıllı çavdar ve yumurta gibi besinlerde bulunur.</a:t>
            </a:r>
          </a:p>
          <a:p>
            <a:pPr marL="0" indent="0">
              <a:buNone/>
            </a:pPr>
            <a:r>
              <a:rPr lang="tr-TR" dirty="0" smtClean="0">
                <a:solidFill>
                  <a:srgbClr val="6600FF"/>
                </a:solidFill>
              </a:rPr>
              <a:t>B2</a:t>
            </a:r>
            <a:r>
              <a:rPr lang="tr-TR" dirty="0" smtClean="0"/>
              <a:t> </a:t>
            </a:r>
            <a:r>
              <a:rPr lang="tr-TR" dirty="0"/>
              <a:t>Vitamini</a:t>
            </a:r>
          </a:p>
          <a:p>
            <a:pPr marL="0" indent="0">
              <a:buNone/>
            </a:pPr>
            <a:r>
              <a:rPr lang="tr-TR" dirty="0"/>
              <a:t>B2 vitamininin kimyasal ismi </a:t>
            </a:r>
            <a:r>
              <a:rPr lang="tr-TR" dirty="0" err="1"/>
              <a:t>riboflavin</a:t>
            </a:r>
            <a:r>
              <a:rPr lang="tr-TR" dirty="0"/>
              <a:t> olarak ifade edilir. B2 vitamini suda çözünür. B2 vitamini insan vücudunda hem hücrelerin büyümesi ve gelişmesi için gereklidir hem de gıdaların </a:t>
            </a:r>
            <a:r>
              <a:rPr lang="tr-TR" dirty="0" err="1"/>
              <a:t>metabolize</a:t>
            </a:r>
            <a:r>
              <a:rPr lang="tr-TR" dirty="0"/>
              <a:t> edilmesine yardımcı olur. B2 vitamininin eksikliği belirtileri arasında dudak iltihabı ve ağızda çatlaklar bulunur. </a:t>
            </a:r>
          </a:p>
          <a:p>
            <a:pPr marL="0" indent="0">
              <a:buNone/>
            </a:pPr>
            <a:r>
              <a:rPr lang="tr-TR" dirty="0" smtClean="0"/>
              <a:t>B2 </a:t>
            </a:r>
            <a:r>
              <a:rPr lang="tr-TR" dirty="0"/>
              <a:t>vitamini yaygın olarak balık ve yeşil fasulye bamya, et, hurma, kuşkonmaz, muz, pazı, süt, süzme peynir, yoğurt ve yumurta gibi besinlerde bulunur.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0514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2966" y="325821"/>
            <a:ext cx="11351172" cy="6358758"/>
          </a:xfrm>
        </p:spPr>
        <p:txBody>
          <a:bodyPr>
            <a:normAutofit fontScale="62500" lnSpcReduction="20000"/>
          </a:bodyPr>
          <a:lstStyle/>
          <a:p>
            <a:pPr marL="0" indent="0">
              <a:buNone/>
            </a:pPr>
            <a:r>
              <a:rPr lang="tr-TR" dirty="0">
                <a:solidFill>
                  <a:srgbClr val="6600FF"/>
                </a:solidFill>
              </a:rPr>
              <a:t>B3 Vitamini</a:t>
            </a:r>
          </a:p>
          <a:p>
            <a:pPr marL="0" indent="0">
              <a:buNone/>
            </a:pPr>
            <a:r>
              <a:rPr lang="tr-TR" dirty="0"/>
              <a:t>B3 vitamininin kimyasal isimleri </a:t>
            </a:r>
            <a:r>
              <a:rPr lang="tr-TR" dirty="0" err="1"/>
              <a:t>niasin</a:t>
            </a:r>
            <a:r>
              <a:rPr lang="tr-TR" dirty="0"/>
              <a:t> ve </a:t>
            </a:r>
            <a:r>
              <a:rPr lang="tr-TR" dirty="0" err="1"/>
              <a:t>niasinamid</a:t>
            </a:r>
            <a:r>
              <a:rPr lang="tr-TR" dirty="0"/>
              <a:t> olarak ifade edilir. B3 vitamini suda çözünür. B3 vitamini insan vücudunda hücrelerin büyümesi ve doğru çalışması için gereklidir. B3 vitamininin eksikliği ishal, cilt değişiklikleri ve bağırsak rahatsızlığı belirtilerinin gözlemlendiği </a:t>
            </a:r>
            <a:r>
              <a:rPr lang="tr-TR" dirty="0" err="1"/>
              <a:t>pellegra</a:t>
            </a:r>
            <a:r>
              <a:rPr lang="tr-TR" dirty="0"/>
              <a:t> adı verilen bir sağlık sorununa neden olur.</a:t>
            </a:r>
          </a:p>
          <a:p>
            <a:pPr marL="0" indent="0">
              <a:buNone/>
            </a:pPr>
            <a:r>
              <a:rPr lang="tr-TR" dirty="0" smtClean="0"/>
              <a:t>B3 </a:t>
            </a:r>
            <a:r>
              <a:rPr lang="tr-TR" dirty="0"/>
              <a:t>vitamini yaygın olarak brokoli, domates, fındık, çeşitli yemişler, havuç, mercimek, sığır eti, somon, süt, tavuk, </a:t>
            </a:r>
            <a:r>
              <a:rPr lang="tr-TR" dirty="0" err="1"/>
              <a:t>tofu</a:t>
            </a:r>
            <a:r>
              <a:rPr lang="tr-TR" dirty="0"/>
              <a:t>, ton balığı, yapraklı sebzeler ve yumurta gibi besinlerde bulunur. </a:t>
            </a:r>
          </a:p>
          <a:p>
            <a:pPr marL="0" indent="0">
              <a:buNone/>
            </a:pPr>
            <a:r>
              <a:rPr lang="tr-TR" dirty="0" smtClean="0">
                <a:solidFill>
                  <a:srgbClr val="6600FF"/>
                </a:solidFill>
              </a:rPr>
              <a:t>B5 </a:t>
            </a:r>
            <a:r>
              <a:rPr lang="tr-TR" dirty="0">
                <a:solidFill>
                  <a:srgbClr val="6600FF"/>
                </a:solidFill>
              </a:rPr>
              <a:t>Vitamini</a:t>
            </a:r>
          </a:p>
          <a:p>
            <a:pPr marL="0" indent="0">
              <a:buNone/>
            </a:pPr>
            <a:r>
              <a:rPr lang="tr-TR" dirty="0"/>
              <a:t>B5 vitamininin kimyasal ismi </a:t>
            </a:r>
            <a:r>
              <a:rPr lang="tr-TR" dirty="0" err="1"/>
              <a:t>pantotenik</a:t>
            </a:r>
            <a:r>
              <a:rPr lang="tr-TR" dirty="0"/>
              <a:t> asit olarak ifade edilir. B5 vitamini suda çözünür. B5 vitamini insan vücudunda enerji ve hormon üretimi için gereklidir. B5 vitamininin eksikliğinin en yaygın semptomları arasında </a:t>
            </a:r>
            <a:r>
              <a:rPr lang="tr-TR" dirty="0" err="1"/>
              <a:t>parestezi</a:t>
            </a:r>
            <a:r>
              <a:rPr lang="tr-TR" dirty="0"/>
              <a:t> veya iğne batması hissi bulunur. </a:t>
            </a:r>
          </a:p>
          <a:p>
            <a:pPr marL="0" indent="0">
              <a:buNone/>
            </a:pPr>
            <a:r>
              <a:rPr lang="tr-TR" dirty="0" smtClean="0"/>
              <a:t>B5 </a:t>
            </a:r>
            <a:r>
              <a:rPr lang="tr-TR" dirty="0"/>
              <a:t>vitamini yaygın olarak avokado, brokoli, et türleri, kepekli tahıllar ve yoğurt gibi besinlerde bulunur.</a:t>
            </a:r>
          </a:p>
          <a:p>
            <a:pPr marL="0" indent="0">
              <a:buNone/>
            </a:pPr>
            <a:r>
              <a:rPr lang="tr-TR" dirty="0" smtClean="0">
                <a:solidFill>
                  <a:srgbClr val="6600FF"/>
                </a:solidFill>
              </a:rPr>
              <a:t>B6 </a:t>
            </a:r>
            <a:r>
              <a:rPr lang="tr-TR" dirty="0">
                <a:solidFill>
                  <a:srgbClr val="6600FF"/>
                </a:solidFill>
              </a:rPr>
              <a:t>Vitamini</a:t>
            </a:r>
          </a:p>
          <a:p>
            <a:pPr marL="0" indent="0">
              <a:buNone/>
            </a:pPr>
            <a:r>
              <a:rPr lang="tr-TR" dirty="0"/>
              <a:t>B5 vitamininin kimyasal isimleri </a:t>
            </a:r>
            <a:r>
              <a:rPr lang="tr-TR" dirty="0" err="1"/>
              <a:t>piridoksin</a:t>
            </a:r>
            <a:r>
              <a:rPr lang="tr-TR" dirty="0"/>
              <a:t>, </a:t>
            </a:r>
            <a:r>
              <a:rPr lang="tr-TR" dirty="0" err="1"/>
              <a:t>piridoksamin</a:t>
            </a:r>
            <a:r>
              <a:rPr lang="tr-TR" dirty="0"/>
              <a:t>, ve </a:t>
            </a:r>
            <a:r>
              <a:rPr lang="tr-TR" dirty="0" err="1"/>
              <a:t>piridoksal</a:t>
            </a:r>
            <a:r>
              <a:rPr lang="tr-TR" dirty="0"/>
              <a:t> olarak ifade edilir. B6 vitamini suda çözünür. B6 vitamini insan vücudunda kırmızı kan hücrelerinin oluşumu için hayati öneme sahiptir. B6 vitamininin eksikliği anemiye ve </a:t>
            </a:r>
            <a:r>
              <a:rPr lang="tr-TR" dirty="0" err="1"/>
              <a:t>periferik</a:t>
            </a:r>
            <a:r>
              <a:rPr lang="tr-TR" dirty="0"/>
              <a:t> </a:t>
            </a:r>
            <a:r>
              <a:rPr lang="tr-TR" dirty="0" err="1"/>
              <a:t>nöropatiye</a:t>
            </a:r>
            <a:r>
              <a:rPr lang="tr-TR" dirty="0"/>
              <a:t> yol açabilir. </a:t>
            </a:r>
          </a:p>
          <a:p>
            <a:pPr marL="0" indent="0">
              <a:buNone/>
            </a:pPr>
            <a:r>
              <a:rPr lang="tr-TR" dirty="0" smtClean="0"/>
              <a:t>B6 </a:t>
            </a:r>
            <a:r>
              <a:rPr lang="tr-TR" dirty="0"/>
              <a:t>vitamini yaygın olarak fındık, kabak, muz, nohut ve sığır karaciğeri gibi besinlerde bulunur. </a:t>
            </a:r>
          </a:p>
          <a:p>
            <a:pPr marL="0" indent="0">
              <a:buNone/>
            </a:pPr>
            <a:r>
              <a:rPr lang="tr-TR" dirty="0" smtClean="0">
                <a:solidFill>
                  <a:srgbClr val="6600FF"/>
                </a:solidFill>
              </a:rPr>
              <a:t>B7 </a:t>
            </a:r>
            <a:r>
              <a:rPr lang="tr-TR" dirty="0">
                <a:solidFill>
                  <a:srgbClr val="6600FF"/>
                </a:solidFill>
              </a:rPr>
              <a:t>Vitamini</a:t>
            </a:r>
          </a:p>
          <a:p>
            <a:pPr marL="0" indent="0">
              <a:buNone/>
            </a:pPr>
            <a:r>
              <a:rPr lang="tr-TR" dirty="0"/>
              <a:t>B7 vitamininin kimyasal ismi </a:t>
            </a:r>
            <a:r>
              <a:rPr lang="tr-TR" dirty="0" err="1"/>
              <a:t>biotin</a:t>
            </a:r>
            <a:r>
              <a:rPr lang="tr-TR" dirty="0"/>
              <a:t> olarak ifade edilir. B7 vitamini suda çözünür. B7 vitamini insan vücudunun proteinleri, yağları ve karbonhidratları </a:t>
            </a:r>
            <a:r>
              <a:rPr lang="tr-TR" dirty="0" err="1"/>
              <a:t>metabolize</a:t>
            </a:r>
            <a:r>
              <a:rPr lang="tr-TR" dirty="0"/>
              <a:t> etmesini sağlar. Ayrıca cilt, saç ve tırnaklarda yapısal bir protein olan </a:t>
            </a:r>
            <a:r>
              <a:rPr lang="tr-TR" dirty="0" err="1"/>
              <a:t>keratine</a:t>
            </a:r>
            <a:r>
              <a:rPr lang="tr-TR" dirty="0"/>
              <a:t> de katkıda bulunur. B7 vitamininin eksikliği dermatite veya bağırsak iltihabına neden olabilir. </a:t>
            </a:r>
          </a:p>
          <a:p>
            <a:pPr marL="0" indent="0">
              <a:buNone/>
            </a:pPr>
            <a:r>
              <a:rPr lang="tr-TR" dirty="0" smtClean="0"/>
              <a:t>B7 </a:t>
            </a:r>
            <a:r>
              <a:rPr lang="tr-TR" dirty="0"/>
              <a:t>vitamini yaygın olarak brokoli, ıspanak, karaciğer, peynir ve yumurta sarısı gibi besinlerde bulunur</a:t>
            </a:r>
            <a:r>
              <a:rPr lang="tr-TR" dirty="0" smtClean="0"/>
              <a:t>.</a:t>
            </a:r>
            <a:endParaRPr lang="tr-TR" dirty="0"/>
          </a:p>
        </p:txBody>
      </p:sp>
    </p:spTree>
    <p:extLst>
      <p:ext uri="{BB962C8B-B14F-4D97-AF65-F5344CB8AC3E}">
        <p14:creationId xmlns:p14="http://schemas.microsoft.com/office/powerpoint/2010/main" val="695444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7558"/>
            <a:ext cx="10515600" cy="5969875"/>
          </a:xfrm>
        </p:spPr>
        <p:txBody>
          <a:bodyPr/>
          <a:lstStyle/>
          <a:p>
            <a:pPr marL="0" indent="0">
              <a:buNone/>
            </a:pPr>
            <a:endParaRPr lang="tr-TR" dirty="0"/>
          </a:p>
        </p:txBody>
      </p:sp>
      <p:sp>
        <p:nvSpPr>
          <p:cNvPr id="5" name="Dikdörtgen 4"/>
          <p:cNvSpPr/>
          <p:nvPr/>
        </p:nvSpPr>
        <p:spPr>
          <a:xfrm>
            <a:off x="838200" y="567558"/>
            <a:ext cx="10515600" cy="4247317"/>
          </a:xfrm>
          <a:prstGeom prst="rect">
            <a:avLst/>
          </a:prstGeom>
        </p:spPr>
        <p:txBody>
          <a:bodyPr wrap="square">
            <a:spAutoFit/>
          </a:bodyPr>
          <a:lstStyle/>
          <a:p>
            <a:r>
              <a:rPr lang="tr-TR" dirty="0">
                <a:solidFill>
                  <a:srgbClr val="6600FF"/>
                </a:solidFill>
              </a:rPr>
              <a:t>B9 Vitamini</a:t>
            </a:r>
          </a:p>
          <a:p>
            <a:r>
              <a:rPr lang="tr-TR" dirty="0"/>
              <a:t>B9 vitamininin kimyasal isimleri arasında </a:t>
            </a:r>
            <a:r>
              <a:rPr lang="tr-TR" dirty="0" err="1"/>
              <a:t>folik</a:t>
            </a:r>
            <a:r>
              <a:rPr lang="tr-TR" dirty="0"/>
              <a:t> asit ve </a:t>
            </a:r>
            <a:r>
              <a:rPr lang="tr-TR" dirty="0" err="1"/>
              <a:t>folinik</a:t>
            </a:r>
            <a:r>
              <a:rPr lang="tr-TR" dirty="0"/>
              <a:t> asit bulunur. B9 vitamini suda çözünür. B9 vitamini insan vücudunda DNA ve RNA yapımı için gereklidir. B9 vitamininin eksikliği hamilelik sırasında fetüsün sinir sistemi gelişimini etkileyebilir. Bu nedenle doktorlar hamilelik öncesi ve hamilelik sırasında </a:t>
            </a:r>
            <a:r>
              <a:rPr lang="tr-TR" dirty="0" err="1"/>
              <a:t>folik</a:t>
            </a:r>
            <a:r>
              <a:rPr lang="tr-TR" dirty="0"/>
              <a:t> asit takviyesi önermektedir.</a:t>
            </a:r>
          </a:p>
          <a:p>
            <a:r>
              <a:rPr lang="tr-TR" dirty="0"/>
              <a:t>B9 vitamini yaygın olarak ayçiçeği tohumları baklagiller, bazı güçlendirilmiş tahıl ürünleri, bezelye, karaciğer ve yapraklı sebzeler ile bir takım meyvelerde bulunur. </a:t>
            </a:r>
          </a:p>
          <a:p>
            <a:r>
              <a:rPr lang="tr-TR" dirty="0">
                <a:solidFill>
                  <a:srgbClr val="6600FF"/>
                </a:solidFill>
              </a:rPr>
              <a:t>B12 </a:t>
            </a:r>
            <a:r>
              <a:rPr lang="tr-TR" dirty="0"/>
              <a:t>Vitamini</a:t>
            </a:r>
          </a:p>
          <a:p>
            <a:r>
              <a:rPr lang="tr-TR" dirty="0"/>
              <a:t>B12 vitamininin kimyasal isimleri </a:t>
            </a:r>
            <a:r>
              <a:rPr lang="tr-TR" dirty="0" err="1"/>
              <a:t>siyanokobalamin</a:t>
            </a:r>
            <a:r>
              <a:rPr lang="tr-TR" dirty="0"/>
              <a:t>, </a:t>
            </a:r>
            <a:r>
              <a:rPr lang="tr-TR" dirty="0" err="1"/>
              <a:t>hidroksokobalamin</a:t>
            </a:r>
            <a:r>
              <a:rPr lang="tr-TR" dirty="0"/>
              <a:t>, ve </a:t>
            </a:r>
            <a:r>
              <a:rPr lang="tr-TR" dirty="0" err="1"/>
              <a:t>metilkobalamin</a:t>
            </a:r>
            <a:r>
              <a:rPr lang="tr-TR" dirty="0"/>
              <a:t> olarak ifade edilir. B12 vitamini suda çözünür. B12 vitamini insan vücudunda sağlıklı bir sinir sistemi için gereklidir. B12 vitamininin eksikliği nörolojik problemlere ve bazı anemi türlerine yol açabilir. Tıp uzmanları </a:t>
            </a:r>
            <a:r>
              <a:rPr lang="tr-TR" dirty="0" err="1"/>
              <a:t>vegan</a:t>
            </a:r>
            <a:r>
              <a:rPr lang="tr-TR" dirty="0"/>
              <a:t> diyeti olan bireyler için B12 takviyesi alınmasını önerebilir.</a:t>
            </a:r>
          </a:p>
          <a:p>
            <a:r>
              <a:rPr lang="tr-TR" dirty="0"/>
              <a:t>B12 vitamini yaygın olarak balık, kabuklu deniz ürünleri, kırmızı et, kümes hayvanları, süt ve diğer süt ürünleri, </a:t>
            </a:r>
            <a:r>
              <a:rPr lang="tr-TR" dirty="0" err="1"/>
              <a:t>takviyelendirilmiş</a:t>
            </a:r>
            <a:r>
              <a:rPr lang="tr-TR" dirty="0"/>
              <a:t> besin mayası </a:t>
            </a:r>
            <a:r>
              <a:rPr lang="tr-TR" dirty="0" err="1"/>
              <a:t>takviyelendirilmiş</a:t>
            </a:r>
            <a:r>
              <a:rPr lang="tr-TR" dirty="0"/>
              <a:t> soya ürünleri, </a:t>
            </a:r>
            <a:r>
              <a:rPr lang="tr-TR" dirty="0" err="1"/>
              <a:t>takviyelendirilmiş</a:t>
            </a:r>
            <a:r>
              <a:rPr lang="tr-TR" dirty="0"/>
              <a:t> tahıllar ile yumurta gibi besinlerde bulunur. </a:t>
            </a:r>
            <a:endParaRPr lang="tr-TR" dirty="0"/>
          </a:p>
        </p:txBody>
      </p:sp>
    </p:spTree>
    <p:extLst>
      <p:ext uri="{BB962C8B-B14F-4D97-AF65-F5344CB8AC3E}">
        <p14:creationId xmlns:p14="http://schemas.microsoft.com/office/powerpoint/2010/main" val="1464232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049" y="304800"/>
            <a:ext cx="11172496" cy="6327228"/>
          </a:xfrm>
        </p:spPr>
        <p:txBody>
          <a:bodyPr>
            <a:noAutofit/>
          </a:bodyPr>
          <a:lstStyle/>
          <a:p>
            <a:pPr marL="0" indent="0">
              <a:buNone/>
            </a:pPr>
            <a:r>
              <a:rPr lang="tr-TR" sz="1600" dirty="0">
                <a:solidFill>
                  <a:srgbClr val="6600FF"/>
                </a:solidFill>
              </a:rPr>
              <a:t>C Vitamini</a:t>
            </a:r>
          </a:p>
          <a:p>
            <a:pPr marL="0" indent="0">
              <a:buNone/>
            </a:pPr>
            <a:r>
              <a:rPr lang="tr-TR" sz="1600" dirty="0"/>
              <a:t>C vitamininin kimyasal ismi </a:t>
            </a:r>
            <a:r>
              <a:rPr lang="tr-TR" sz="1600" dirty="0" err="1"/>
              <a:t>askorbik</a:t>
            </a:r>
            <a:r>
              <a:rPr lang="tr-TR" sz="1600" dirty="0"/>
              <a:t> asit olarak ifade edilir. C vitamini suda çözünür. C vitamini insan vücudunda </a:t>
            </a:r>
            <a:r>
              <a:rPr lang="tr-TR" sz="1600" dirty="0" err="1"/>
              <a:t>kollajen</a:t>
            </a:r>
            <a:r>
              <a:rPr lang="tr-TR" sz="1600" dirty="0"/>
              <a:t> üretimine, yara iyileşmesine ve kemik oluşumuna katkı sağlar. Ayrıca kan damarlarını güçlendirir, bağışıklık sistemini destekler, vücudun demiri emmesine yardımcı olur ve antioksidan görevi görür. C vitamininin eksikliği diş eti kanamasına, diş kaybına, zayıf doku büyümesine ve yara iyileşmesinde yavaşlığa neden olan iskorbüt ile sonuçlanabilir. </a:t>
            </a:r>
          </a:p>
          <a:p>
            <a:pPr marL="0" indent="0">
              <a:buNone/>
            </a:pPr>
            <a:r>
              <a:rPr lang="tr-TR" sz="1600" dirty="0" smtClean="0"/>
              <a:t>C </a:t>
            </a:r>
            <a:r>
              <a:rPr lang="tr-TR" sz="1600" dirty="0"/>
              <a:t>vitamini yaygın olarak çok çeşitli meyve ve sebzelerde bulunur. Ancak bir meyve ya da sebzeyi pişirmek C vitaminini imha eder. </a:t>
            </a:r>
          </a:p>
          <a:p>
            <a:pPr marL="0" indent="0">
              <a:buNone/>
            </a:pPr>
            <a:r>
              <a:rPr lang="tr-TR" sz="1600" dirty="0" smtClean="0">
                <a:solidFill>
                  <a:srgbClr val="6600FF"/>
                </a:solidFill>
              </a:rPr>
              <a:t>D </a:t>
            </a:r>
            <a:r>
              <a:rPr lang="tr-TR" sz="1600" dirty="0">
                <a:solidFill>
                  <a:srgbClr val="6600FF"/>
                </a:solidFill>
              </a:rPr>
              <a:t>Vitamini</a:t>
            </a:r>
          </a:p>
          <a:p>
            <a:pPr marL="0" indent="0">
              <a:buNone/>
            </a:pPr>
            <a:r>
              <a:rPr lang="tr-TR" sz="1600" dirty="0"/>
              <a:t>D vitamininin kimyasal isimleri </a:t>
            </a:r>
            <a:r>
              <a:rPr lang="tr-TR" sz="1600" dirty="0" err="1"/>
              <a:t>ergokalsiferol</a:t>
            </a:r>
            <a:r>
              <a:rPr lang="tr-TR" sz="1600" dirty="0"/>
              <a:t> ve </a:t>
            </a:r>
            <a:r>
              <a:rPr lang="tr-TR" sz="1600" dirty="0" err="1"/>
              <a:t>kolekalsiferol</a:t>
            </a:r>
            <a:r>
              <a:rPr lang="tr-TR" sz="1600" dirty="0"/>
              <a:t> olarak ifade edilir. D vitamini yağda çözünür. D vitamini insan vücudunda kemiğin sağlıklı </a:t>
            </a:r>
            <a:r>
              <a:rPr lang="tr-TR" sz="1600" dirty="0" err="1"/>
              <a:t>mineralizasyonu</a:t>
            </a:r>
            <a:r>
              <a:rPr lang="tr-TR" sz="1600" dirty="0"/>
              <a:t> için gereklidir. D vitamininin eksikliği raşitizm ve </a:t>
            </a:r>
            <a:r>
              <a:rPr lang="tr-TR" sz="1600" dirty="0" err="1"/>
              <a:t>osteomalaziye</a:t>
            </a:r>
            <a:r>
              <a:rPr lang="tr-TR" sz="1600" dirty="0"/>
              <a:t> yani kemiklerin yumuşamasına neden olabilir. </a:t>
            </a:r>
          </a:p>
          <a:p>
            <a:pPr marL="0" indent="0">
              <a:buNone/>
            </a:pPr>
            <a:r>
              <a:rPr lang="tr-TR" sz="1600" dirty="0" smtClean="0"/>
              <a:t>Yağlı </a:t>
            </a:r>
            <a:r>
              <a:rPr lang="tr-TR" sz="1600" dirty="0"/>
              <a:t>balıklar, yumurtalar, sığır karaciğeri ile mantarlar D vitamini içermekle beraber, güneşten veya diğer kaynaklardan gelen UVB ışınlarına maruz kalmak vücudun D vitaminini sentezlemesini sağlar. </a:t>
            </a:r>
          </a:p>
          <a:p>
            <a:pPr marL="0" indent="0">
              <a:buNone/>
            </a:pPr>
            <a:r>
              <a:rPr lang="tr-TR" sz="1600" dirty="0" smtClean="0">
                <a:solidFill>
                  <a:srgbClr val="6600FF"/>
                </a:solidFill>
              </a:rPr>
              <a:t>E </a:t>
            </a:r>
            <a:r>
              <a:rPr lang="tr-TR" sz="1600" dirty="0">
                <a:solidFill>
                  <a:srgbClr val="6600FF"/>
                </a:solidFill>
              </a:rPr>
              <a:t>Vitamini</a:t>
            </a:r>
          </a:p>
          <a:p>
            <a:pPr marL="0" indent="0">
              <a:buNone/>
            </a:pPr>
            <a:r>
              <a:rPr lang="tr-TR" sz="1600" dirty="0"/>
              <a:t>E vitamininin kimyasal isimleri </a:t>
            </a:r>
            <a:r>
              <a:rPr lang="tr-TR" sz="1600" dirty="0" err="1"/>
              <a:t>tokoferol</a:t>
            </a:r>
            <a:r>
              <a:rPr lang="tr-TR" sz="1600" dirty="0"/>
              <a:t>, </a:t>
            </a:r>
            <a:r>
              <a:rPr lang="tr-TR" sz="1600" dirty="0" err="1"/>
              <a:t>tokotrienol</a:t>
            </a:r>
            <a:r>
              <a:rPr lang="tr-TR" sz="1600" dirty="0"/>
              <a:t> olarak ifade edilir. E vitamini yağda çözünür. E vitamini insan vücudunda antioksidan aktivitesi, yaygın iltihaplanma ve çeşitli hastalık riskini artıran bir sorun olan </a:t>
            </a:r>
            <a:r>
              <a:rPr lang="tr-TR" sz="1600" dirty="0" err="1"/>
              <a:t>oksidatif</a:t>
            </a:r>
            <a:r>
              <a:rPr lang="tr-TR" sz="1600" dirty="0"/>
              <a:t> stresi önlemeye yardımcı olur. E vitamininin eksikliği nadir görülen bir durumdur, ancak </a:t>
            </a:r>
            <a:r>
              <a:rPr lang="tr-TR" sz="1600" dirty="0" err="1"/>
              <a:t>yenidoğanlarda</a:t>
            </a:r>
            <a:r>
              <a:rPr lang="tr-TR" sz="1600" dirty="0"/>
              <a:t> kan hücrelerinin yok edildiği </a:t>
            </a:r>
            <a:r>
              <a:rPr lang="tr-TR" sz="1600" dirty="0" err="1"/>
              <a:t>hemolitik</a:t>
            </a:r>
            <a:r>
              <a:rPr lang="tr-TR" sz="1600" dirty="0"/>
              <a:t> anemi adı verilen bir duruma neden olabilir. </a:t>
            </a:r>
          </a:p>
          <a:p>
            <a:pPr marL="0" indent="0">
              <a:buNone/>
            </a:pPr>
            <a:r>
              <a:rPr lang="tr-TR" sz="1600" dirty="0" smtClean="0"/>
              <a:t>E </a:t>
            </a:r>
            <a:r>
              <a:rPr lang="tr-TR" sz="1600" dirty="0"/>
              <a:t>vitamini yaygın olarak badem, bitkisel yağlar, buğday tohumu, fındık, kivi, yeşil yapraklı sebzeler, ve yumurta gibi besinlerde bulunur.</a:t>
            </a:r>
          </a:p>
          <a:p>
            <a:pPr marL="0" indent="0">
              <a:buNone/>
            </a:pPr>
            <a:r>
              <a:rPr lang="tr-TR" sz="1600" dirty="0" smtClean="0">
                <a:solidFill>
                  <a:srgbClr val="6600FF"/>
                </a:solidFill>
              </a:rPr>
              <a:t>K </a:t>
            </a:r>
            <a:r>
              <a:rPr lang="tr-TR" sz="1600" dirty="0">
                <a:solidFill>
                  <a:srgbClr val="6600FF"/>
                </a:solidFill>
              </a:rPr>
              <a:t>Vitamini</a:t>
            </a:r>
          </a:p>
          <a:p>
            <a:pPr marL="0" indent="0">
              <a:buNone/>
            </a:pPr>
            <a:r>
              <a:rPr lang="tr-TR" sz="1600" dirty="0"/>
              <a:t>K vitaminin kimyasal isimleri arasında </a:t>
            </a:r>
            <a:r>
              <a:rPr lang="tr-TR" sz="1600" dirty="0" err="1"/>
              <a:t>filokinon</a:t>
            </a:r>
            <a:r>
              <a:rPr lang="tr-TR" sz="1600" dirty="0"/>
              <a:t> ve </a:t>
            </a:r>
            <a:r>
              <a:rPr lang="tr-TR" sz="1600" dirty="0" err="1"/>
              <a:t>menakinon</a:t>
            </a:r>
            <a:r>
              <a:rPr lang="tr-TR" sz="1600" dirty="0"/>
              <a:t> bulunur. K vitamini yağda çözünür. K vitamini insan vücudunda kanın pıhtılaşması için gereklidir. K vitamininin eksikliği olağandışı bir kanama duyarlılığına veya kanama </a:t>
            </a:r>
            <a:r>
              <a:rPr lang="tr-TR" sz="1600" dirty="0" err="1"/>
              <a:t>diyatezine</a:t>
            </a:r>
            <a:r>
              <a:rPr lang="tr-TR" sz="1600" dirty="0"/>
              <a:t> neden olabilir.</a:t>
            </a:r>
          </a:p>
          <a:p>
            <a:pPr marL="0" indent="0">
              <a:buNone/>
            </a:pPr>
            <a:r>
              <a:rPr lang="tr-TR" sz="1600" dirty="0" smtClean="0"/>
              <a:t>K </a:t>
            </a:r>
            <a:r>
              <a:rPr lang="tr-TR" sz="1600" dirty="0"/>
              <a:t>vitamini yaygın olarak balkabağı, incir, maydanoz ve yapraklı yeşillikler gibi besinlerde bulunur. </a:t>
            </a:r>
          </a:p>
        </p:txBody>
      </p:sp>
    </p:spTree>
    <p:extLst>
      <p:ext uri="{BB962C8B-B14F-4D97-AF65-F5344CB8AC3E}">
        <p14:creationId xmlns:p14="http://schemas.microsoft.com/office/powerpoint/2010/main" val="1997572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2454"/>
            <a:ext cx="10515600" cy="6064469"/>
          </a:xfrm>
        </p:spPr>
        <p:txBody>
          <a:bodyPr>
            <a:normAutofit fontScale="92500" lnSpcReduction="10000"/>
          </a:bodyPr>
          <a:lstStyle/>
          <a:p>
            <a:pPr marL="0" indent="0">
              <a:buNone/>
            </a:pPr>
            <a:r>
              <a:rPr lang="tr-TR" b="1" dirty="0" smtClean="0">
                <a:solidFill>
                  <a:srgbClr val="C00000"/>
                </a:solidFill>
              </a:rPr>
              <a:t>Mineraller</a:t>
            </a:r>
          </a:p>
          <a:p>
            <a:pPr marL="0" indent="0">
              <a:buNone/>
            </a:pPr>
            <a:r>
              <a:rPr lang="tr-TR" dirty="0" smtClean="0"/>
              <a:t>	Mineraller </a:t>
            </a:r>
            <a:r>
              <a:rPr lang="tr-TR" dirty="0"/>
              <a:t>vücut tarafından gereksinim duyulan miktarlara göre makro mineraller ve </a:t>
            </a:r>
            <a:r>
              <a:rPr lang="tr-TR" dirty="0" smtClean="0"/>
              <a:t>elzem (mikro) </a:t>
            </a:r>
            <a:r>
              <a:rPr lang="tr-TR" dirty="0"/>
              <a:t>mineraller olarak ikiye ayrılır. Makro mineraller büyük miktarlarda vücuda alınması gereken kalsiyum, potasyum, sodyum, fosfor, magnezyum ve klor gibi mineralleri kapsar. Daha az miktarlarda ihtiyaç duyulan elzem mineraller arasında ise demir, bakır, selenyum, çinko, krom, iyot, </a:t>
            </a:r>
            <a:r>
              <a:rPr lang="tr-TR" dirty="0" err="1"/>
              <a:t>florür</a:t>
            </a:r>
            <a:r>
              <a:rPr lang="tr-TR" dirty="0"/>
              <a:t>, molibden yer alır. Pek çok besinde mineral bulunur. Ancak bazı besinler mineral açısından daha zengindir</a:t>
            </a:r>
            <a:r>
              <a:rPr lang="tr-TR" dirty="0" smtClean="0"/>
              <a:t>.</a:t>
            </a:r>
          </a:p>
          <a:p>
            <a:pPr marL="0" indent="0">
              <a:buNone/>
            </a:pPr>
            <a:r>
              <a:rPr lang="tr-TR" dirty="0">
                <a:solidFill>
                  <a:srgbClr val="6600FF"/>
                </a:solidFill>
              </a:rPr>
              <a:t>Kabuklu Kuruyemişler</a:t>
            </a:r>
            <a:r>
              <a:rPr lang="tr-TR" dirty="0"/>
              <a:t>; Özellikle magnezyum, çinko, bakır, fosfor ve selenyum açısından zengin olan kuruyemişler arasında ceviz, fındık, badem, </a:t>
            </a:r>
            <a:r>
              <a:rPr lang="tr-TR" dirty="0" err="1"/>
              <a:t>kaju</a:t>
            </a:r>
            <a:r>
              <a:rPr lang="tr-TR" dirty="0"/>
              <a:t>, yer fıstığı, kabak çekirdeği, Brezilya cevizi yer alır</a:t>
            </a:r>
            <a:r>
              <a:rPr lang="tr-TR" dirty="0" smtClean="0"/>
              <a:t>.</a:t>
            </a:r>
          </a:p>
          <a:p>
            <a:pPr marL="0" indent="0">
              <a:buNone/>
            </a:pPr>
            <a:r>
              <a:rPr lang="tr-TR" dirty="0">
                <a:solidFill>
                  <a:srgbClr val="6600FF"/>
                </a:solidFill>
              </a:rPr>
              <a:t>Deniz </a:t>
            </a:r>
            <a:r>
              <a:rPr lang="tr-TR" dirty="0" err="1" smtClean="0">
                <a:solidFill>
                  <a:srgbClr val="6600FF"/>
                </a:solidFill>
              </a:rPr>
              <a:t>Ürünleri;</a:t>
            </a:r>
            <a:r>
              <a:rPr lang="tr-TR" dirty="0" err="1" smtClean="0"/>
              <a:t>İstiridye</a:t>
            </a:r>
            <a:r>
              <a:rPr lang="tr-TR" dirty="0"/>
              <a:t>, midye, karides gibi kabuklu deniz ürünleri en çok mineral içeren besinler arasında yer alır. Selenyum, çinko, demir gibi bağışıklık sistemini güçlendiren mineraller açısından zengin olan bu besinlerin sadece bir porsiyonu yaklaşık 100 gramı günlük çinko ve bakır gereksiniminin karşılanması için </a:t>
            </a:r>
            <a:r>
              <a:rPr lang="tr-TR" dirty="0" smtClean="0"/>
              <a:t>yeterlidir.</a:t>
            </a:r>
            <a:endParaRPr lang="tr-TR" dirty="0"/>
          </a:p>
        </p:txBody>
      </p:sp>
    </p:spTree>
    <p:extLst>
      <p:ext uri="{BB962C8B-B14F-4D97-AF65-F5344CB8AC3E}">
        <p14:creationId xmlns:p14="http://schemas.microsoft.com/office/powerpoint/2010/main" val="1483691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46538"/>
            <a:ext cx="10515600" cy="6043448"/>
          </a:xfrm>
        </p:spPr>
        <p:txBody>
          <a:bodyPr>
            <a:normAutofit fontScale="92500"/>
          </a:bodyPr>
          <a:lstStyle/>
          <a:p>
            <a:pPr marL="0" indent="0">
              <a:buNone/>
            </a:pPr>
            <a:r>
              <a:rPr lang="tr-TR" dirty="0" err="1" smtClean="0">
                <a:solidFill>
                  <a:srgbClr val="6600FF"/>
                </a:solidFill>
              </a:rPr>
              <a:t>Turpgiller;</a:t>
            </a:r>
            <a:r>
              <a:rPr lang="tr-TR" dirty="0" err="1" smtClean="0"/>
              <a:t>Brüksel</a:t>
            </a:r>
            <a:r>
              <a:rPr lang="tr-TR" dirty="0" smtClean="0"/>
              <a:t> </a:t>
            </a:r>
            <a:r>
              <a:rPr lang="tr-TR" dirty="0"/>
              <a:t>lahanası, karnabahar, beyaz lahana, brokoli gibi </a:t>
            </a:r>
            <a:r>
              <a:rPr lang="tr-TR" dirty="0" err="1"/>
              <a:t>turpgiller</a:t>
            </a:r>
            <a:r>
              <a:rPr lang="tr-TR" dirty="0"/>
              <a:t>, içinde mineral olan besinler arasında yer alır. </a:t>
            </a:r>
            <a:r>
              <a:rPr lang="tr-TR" dirty="0" err="1"/>
              <a:t>Turpgiller</a:t>
            </a:r>
            <a:r>
              <a:rPr lang="tr-TR" dirty="0"/>
              <a:t> kükürt mineralinden zengindir. Kükürt; DNA sentezi, </a:t>
            </a:r>
            <a:r>
              <a:rPr lang="tr-TR" dirty="0" err="1"/>
              <a:t>toksik</a:t>
            </a:r>
            <a:r>
              <a:rPr lang="tr-TR" dirty="0"/>
              <a:t> maddelerin vücuttan atımı, hücresel fonksiyonların düzenlenmesinde görev alan ve güçlü bir antioksidan olan </a:t>
            </a:r>
            <a:r>
              <a:rPr lang="tr-TR" dirty="0" err="1"/>
              <a:t>glutatyon</a:t>
            </a:r>
            <a:r>
              <a:rPr lang="tr-TR" dirty="0"/>
              <a:t> sentezi için gerekli bir mineraldir. Kükürde ek olarak kalsiyum, manganez, potasyum ve magnezyum mineralleri için de iyi bir kaynaktır</a:t>
            </a:r>
            <a:r>
              <a:rPr lang="tr-TR" dirty="0" smtClean="0"/>
              <a:t>.</a:t>
            </a:r>
          </a:p>
          <a:p>
            <a:pPr marL="0" indent="0">
              <a:buNone/>
            </a:pPr>
            <a:r>
              <a:rPr lang="tr-TR" dirty="0" err="1" smtClean="0">
                <a:solidFill>
                  <a:srgbClr val="6600FF"/>
                </a:solidFill>
              </a:rPr>
              <a:t>Sakatatlar;</a:t>
            </a:r>
            <a:r>
              <a:rPr lang="tr-TR" dirty="0" err="1" smtClean="0"/>
              <a:t>Mineral</a:t>
            </a:r>
            <a:r>
              <a:rPr lang="tr-TR" dirty="0" smtClean="0"/>
              <a:t> </a:t>
            </a:r>
            <a:r>
              <a:rPr lang="tr-TR" dirty="0"/>
              <a:t>nelerde var sorusuna verilebilecek bir diğer cevap da organ etleri bir diğer adıyla sakatatlardır. Ciğer, dalak, yürek gibi organ etleri yüksek oranda protein içerir. Ayrıca bakır, selenyum, çinko, demir ve fosfor açısından zengindir. </a:t>
            </a:r>
            <a:endParaRPr lang="tr-TR" dirty="0" smtClean="0"/>
          </a:p>
          <a:p>
            <a:pPr marL="0" indent="0">
              <a:buNone/>
            </a:pPr>
            <a:r>
              <a:rPr lang="tr-TR" dirty="0">
                <a:solidFill>
                  <a:srgbClr val="6600FF"/>
                </a:solidFill>
              </a:rPr>
              <a:t>Yumurta; </a:t>
            </a:r>
            <a:r>
              <a:rPr lang="tr-TR" dirty="0" smtClean="0"/>
              <a:t>Tüm </a:t>
            </a:r>
            <a:r>
              <a:rPr lang="tr-TR" dirty="0"/>
              <a:t>yumurta çeşitleri protein açısından zengindir ve aynı zamanda vitamin mineral içerikleri sayesinde oldukça besleyicidir. Özellikle yumurta sarısı mineral içeren besin maddeleri arasında ilk sırayı alabilir. Selenyum, çinko, fosfor, demir minerallerinin yanı sıra antioksidan bileşenleri ile dikkat çeken yumurta, doğal bir </a:t>
            </a:r>
            <a:r>
              <a:rPr lang="tr-TR" dirty="0" err="1"/>
              <a:t>multivitamin</a:t>
            </a:r>
            <a:r>
              <a:rPr lang="tr-TR" dirty="0"/>
              <a:t> olarak kabul edilebilir.</a:t>
            </a:r>
          </a:p>
        </p:txBody>
      </p:sp>
    </p:spTree>
    <p:extLst>
      <p:ext uri="{BB962C8B-B14F-4D97-AF65-F5344CB8AC3E}">
        <p14:creationId xmlns:p14="http://schemas.microsoft.com/office/powerpoint/2010/main" val="107495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67254"/>
            <a:ext cx="10515600" cy="5686097"/>
          </a:xfrm>
        </p:spPr>
        <p:txBody>
          <a:bodyPr>
            <a:normAutofit fontScale="70000" lnSpcReduction="20000"/>
          </a:bodyPr>
          <a:lstStyle/>
          <a:p>
            <a:pPr marL="0" indent="0">
              <a:buNone/>
            </a:pPr>
            <a:r>
              <a:rPr lang="tr-TR" dirty="0">
                <a:solidFill>
                  <a:srgbClr val="6600FF"/>
                </a:solidFill>
              </a:rPr>
              <a:t>Kuru </a:t>
            </a:r>
            <a:r>
              <a:rPr lang="tr-TR" dirty="0" err="1" smtClean="0">
                <a:solidFill>
                  <a:srgbClr val="6600FF"/>
                </a:solidFill>
              </a:rPr>
              <a:t>Fasulye;</a:t>
            </a:r>
            <a:r>
              <a:rPr lang="tr-TR" dirty="0" err="1" smtClean="0"/>
              <a:t>Mineral</a:t>
            </a:r>
            <a:r>
              <a:rPr lang="tr-TR" dirty="0" smtClean="0"/>
              <a:t> </a:t>
            </a:r>
            <a:r>
              <a:rPr lang="tr-TR" dirty="0"/>
              <a:t>içeren besinler arasında yer alan kuru fasulye, aynı zamanda yüksek oranda lif ve bitkisel protein içerir. Özellikle </a:t>
            </a:r>
            <a:r>
              <a:rPr lang="tr-TR" dirty="0" err="1"/>
              <a:t>vegan</a:t>
            </a:r>
            <a:r>
              <a:rPr lang="tr-TR" dirty="0"/>
              <a:t> ve vejetaryen beslenenler için büyük önem taşıyan besin, demir, fosfor, bakır, çinko, kalsiyum, magnezyum, potasyum gibi mineraller için iyi bir kaynaktır.</a:t>
            </a:r>
          </a:p>
          <a:p>
            <a:pPr marL="0" indent="0">
              <a:buNone/>
            </a:pPr>
            <a:r>
              <a:rPr lang="tr-TR" dirty="0" err="1" smtClean="0">
                <a:solidFill>
                  <a:srgbClr val="6600FF"/>
                </a:solidFill>
              </a:rPr>
              <a:t>Kakao;</a:t>
            </a:r>
            <a:r>
              <a:rPr lang="tr-TR" dirty="0" err="1" smtClean="0"/>
              <a:t>Magnezyum</a:t>
            </a:r>
            <a:r>
              <a:rPr lang="tr-TR" dirty="0" smtClean="0"/>
              <a:t> </a:t>
            </a:r>
            <a:r>
              <a:rPr lang="tr-TR" dirty="0"/>
              <a:t>ve bakır için iyi bir kaynak olan kakao ile mineral içeren içecekler hazırlayabilir ve günlük mineral ihtiyacının karşılanmasına yardımcı olabilirsiniz.</a:t>
            </a:r>
          </a:p>
          <a:p>
            <a:pPr marL="0" indent="0">
              <a:buNone/>
            </a:pPr>
            <a:r>
              <a:rPr lang="tr-TR" dirty="0" smtClean="0">
                <a:solidFill>
                  <a:srgbClr val="6600FF"/>
                </a:solidFill>
              </a:rPr>
              <a:t>Avokado</a:t>
            </a:r>
            <a:r>
              <a:rPr lang="tr-TR" dirty="0">
                <a:solidFill>
                  <a:srgbClr val="6600FF"/>
                </a:solidFill>
              </a:rPr>
              <a:t>; </a:t>
            </a:r>
            <a:r>
              <a:rPr lang="tr-TR" dirty="0"/>
              <a:t>Sağlıklı yağlar, lif ve vitaminler için zengin bir kaynak olan avokado, mineral içeren gıdalar arasındadır. Magnezyum, manganez, bakır ve potasyum içeren avokado; kalp hastalıklarına yakalanma ve felç riskinin azalmasına yardımcı olabilir. Ayrıca yüksek tansiyon seviyelerinin düzenlenmesini de destekleyebilir</a:t>
            </a:r>
            <a:r>
              <a:rPr lang="tr-TR" dirty="0" smtClean="0"/>
              <a:t>.</a:t>
            </a:r>
          </a:p>
          <a:p>
            <a:pPr marL="0" indent="0">
              <a:buNone/>
            </a:pPr>
            <a:r>
              <a:rPr lang="tr-TR" dirty="0" err="1" smtClean="0">
                <a:solidFill>
                  <a:srgbClr val="6600FF"/>
                </a:solidFill>
              </a:rPr>
              <a:t>Meyveler;</a:t>
            </a:r>
            <a:r>
              <a:rPr lang="tr-TR" dirty="0" err="1" smtClean="0"/>
              <a:t>Yaban</a:t>
            </a:r>
            <a:r>
              <a:rPr lang="tr-TR" dirty="0" smtClean="0"/>
              <a:t> </a:t>
            </a:r>
            <a:r>
              <a:rPr lang="tr-TR" dirty="0"/>
              <a:t>mersini, çilek, böğürtlen, ahududu gibi meyveler güçlü antioksidan bileşenlere sahiptir. Kendine özgü eşsiz bir lezzete sahip olan bu meyveler, aynı zamanda manganez, magnezyum ve potasyum açısından da zengindir. Beslenme programına kırmızı renkli meyveler ekleyerek günlük mineral ihtiyacının karşılanmasına destek olabilir; enerji metabolizması, bağışıklık sistemi ve sinir sistemi fonksiyonlarının düzenlenmesine katkıda bulunabilirsiniz.</a:t>
            </a:r>
          </a:p>
          <a:p>
            <a:pPr marL="0" indent="0">
              <a:buNone/>
            </a:pPr>
            <a:r>
              <a:rPr lang="tr-TR" dirty="0" smtClean="0">
                <a:solidFill>
                  <a:srgbClr val="6600FF"/>
                </a:solidFill>
              </a:rPr>
              <a:t>Süt </a:t>
            </a:r>
            <a:r>
              <a:rPr lang="tr-TR" dirty="0">
                <a:solidFill>
                  <a:srgbClr val="6600FF"/>
                </a:solidFill>
              </a:rPr>
              <a:t>ve Süt </a:t>
            </a:r>
            <a:r>
              <a:rPr lang="tr-TR" dirty="0" err="1" smtClean="0">
                <a:solidFill>
                  <a:srgbClr val="6600FF"/>
                </a:solidFill>
              </a:rPr>
              <a:t>Ürünleri;</a:t>
            </a:r>
            <a:r>
              <a:rPr lang="tr-TR" dirty="0" err="1" smtClean="0"/>
              <a:t>Süt</a:t>
            </a:r>
            <a:r>
              <a:rPr lang="tr-TR" dirty="0"/>
              <a:t>, yoğurt, peynir, kefir gibi süt ve süt ürünleri yüksek kalsiyum içerikleri sayesinde mineral içeren yiyecekler arasında yer alır. Kalsiyumdan zengin bu besinleri diyetinize ekleyerek kemik ve diş sağlığının korunmasına yardımcı olabilir, kalp sağlığını destekleyebilirsiniz. Süt ve süt ürünleri yüksek kalsiyum içeriğinin yanı sıra fosfor, selenyum, potasyum ve çinkodan da zengin besinlerdir</a:t>
            </a:r>
            <a:r>
              <a:rPr lang="tr-TR" dirty="0" smtClean="0"/>
              <a:t>.</a:t>
            </a:r>
          </a:p>
          <a:p>
            <a:pPr marL="0" indent="0">
              <a:buNone/>
            </a:pPr>
            <a:r>
              <a:rPr lang="tr-TR" dirty="0">
                <a:solidFill>
                  <a:srgbClr val="6600FF"/>
                </a:solidFill>
              </a:rPr>
              <a:t>Nişastalı </a:t>
            </a:r>
            <a:r>
              <a:rPr lang="tr-TR" dirty="0" err="1" smtClean="0">
                <a:solidFill>
                  <a:srgbClr val="6600FF"/>
                </a:solidFill>
              </a:rPr>
              <a:t>Sebzeler;</a:t>
            </a:r>
            <a:r>
              <a:rPr lang="tr-TR" dirty="0" err="1" smtClean="0"/>
              <a:t>Mineral</a:t>
            </a:r>
            <a:r>
              <a:rPr lang="tr-TR" dirty="0" smtClean="0"/>
              <a:t> </a:t>
            </a:r>
            <a:r>
              <a:rPr lang="tr-TR" dirty="0"/>
              <a:t>nelerde var sorusunun bir diğer cevabı da nişastalı sebzelerdir. Bal kabağı, tatlı patates, patates gibi nişastalı sebzeler; lif, vitamin ve antioksidan bileşenler açısından zengin besinlerdir. Aynı zamanda mineral içeren besinler arasında yer alan nişastalı besinler, yüksek oranda magnezyum, potasyum, kalsiyum, bakır, demir ve manganez içerir.</a:t>
            </a:r>
          </a:p>
        </p:txBody>
      </p:sp>
    </p:spTree>
    <p:extLst>
      <p:ext uri="{BB962C8B-B14F-4D97-AF65-F5344CB8AC3E}">
        <p14:creationId xmlns:p14="http://schemas.microsoft.com/office/powerpoint/2010/main" val="1159819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3986"/>
            <a:ext cx="10515600" cy="6043448"/>
          </a:xfrm>
        </p:spPr>
        <p:txBody>
          <a:bodyPr>
            <a:normAutofit fontScale="47500" lnSpcReduction="20000"/>
          </a:bodyPr>
          <a:lstStyle/>
          <a:p>
            <a:pPr marL="0" indent="0">
              <a:buNone/>
            </a:pPr>
            <a:r>
              <a:rPr lang="tr-TR" sz="4000" dirty="0" smtClean="0"/>
              <a:t>*Günümüzde insanların sağlıklı beslenme ile ilgili düşünceleri değiştiğinden menü hazırlıklarında da değişiklikler oluşturmuştur.</a:t>
            </a:r>
          </a:p>
          <a:p>
            <a:pPr marL="0" indent="0">
              <a:buNone/>
            </a:pPr>
            <a:r>
              <a:rPr lang="tr-TR" sz="4000" dirty="0" smtClean="0"/>
              <a:t>*İnsanlar günümüzde almış oldukları kalori miktarına çok dikkat etmektedirler.</a:t>
            </a:r>
          </a:p>
          <a:p>
            <a:pPr marL="0" indent="0">
              <a:buNone/>
            </a:pPr>
            <a:r>
              <a:rPr lang="tr-TR" sz="4000" dirty="0" smtClean="0"/>
              <a:t>*Yiyeceklerin yağ ve kolesterol oranlarının kontrol edilmesi yiyecek içecek seçiminde rol oynamaktadır.</a:t>
            </a:r>
          </a:p>
          <a:p>
            <a:pPr marL="0" indent="0">
              <a:buNone/>
            </a:pPr>
            <a:r>
              <a:rPr lang="tr-TR" sz="4000" dirty="0" err="1">
                <a:solidFill>
                  <a:srgbClr val="FF0000"/>
                </a:solidFill>
              </a:rPr>
              <a:t>Kolesterol</a:t>
            </a:r>
            <a:r>
              <a:rPr lang="tr-TR" sz="4000" dirty="0" err="1"/>
              <a:t>:mumsu</a:t>
            </a:r>
            <a:r>
              <a:rPr lang="tr-TR" sz="4000" dirty="0"/>
              <a:t> yapıda bir lipit yani yağ türüdür. Karaciğerde üretilir. Kolesterol; hücre zarı fonksiyonlarında, hormon ve D vitamini üretiminde görev alır. </a:t>
            </a:r>
          </a:p>
          <a:p>
            <a:pPr marL="0" indent="0">
              <a:buNone/>
            </a:pPr>
            <a:r>
              <a:rPr lang="tr-TR" sz="4000" dirty="0" smtClean="0"/>
              <a:t>	Kolesterol </a:t>
            </a:r>
            <a:r>
              <a:rPr lang="tr-TR" sz="4000" dirty="0"/>
              <a:t>suda çözünebilen bir yapıya sahip değildir ve bu nedenle kanda serbestçe dolaşamaz. Kanda dolaşabilmesi için </a:t>
            </a:r>
            <a:r>
              <a:rPr lang="tr-TR" sz="4000" dirty="0" err="1"/>
              <a:t>lipoprotein</a:t>
            </a:r>
            <a:r>
              <a:rPr lang="tr-TR" sz="4000" dirty="0"/>
              <a:t> adı verilen moleküllere ihtiyaç vardır. Suda çözünebilen </a:t>
            </a:r>
            <a:r>
              <a:rPr lang="tr-TR" sz="4000" dirty="0" err="1"/>
              <a:t>lipoproteinlere</a:t>
            </a:r>
            <a:r>
              <a:rPr lang="tr-TR" sz="4000" dirty="0"/>
              <a:t> bağlanan kolesterol kanda rahatça dolaşabilir. Oluşan bu kompleksteki kolesterol ve </a:t>
            </a:r>
            <a:r>
              <a:rPr lang="tr-TR" sz="4000" dirty="0" err="1"/>
              <a:t>lipoprotein</a:t>
            </a:r>
            <a:r>
              <a:rPr lang="tr-TR" sz="4000" dirty="0"/>
              <a:t> oranlarına göre kanda farklı kolesterol türleri ile karşılaşılır</a:t>
            </a:r>
            <a:r>
              <a:rPr lang="tr-TR" sz="4000" dirty="0" smtClean="0"/>
              <a:t>.</a:t>
            </a:r>
          </a:p>
          <a:p>
            <a:pPr marL="0" indent="0">
              <a:buNone/>
            </a:pPr>
            <a:r>
              <a:rPr lang="tr-TR" sz="4000" dirty="0" smtClean="0"/>
              <a:t>*Sağlıklı menülerde genellikle çorba ve salata bulunmakta ve diğer yiyeceklerin şeker, tuz oranlarının düşük olması tercih edilmektedir.</a:t>
            </a:r>
          </a:p>
          <a:p>
            <a:pPr marL="0" indent="0">
              <a:buNone/>
            </a:pPr>
            <a:r>
              <a:rPr lang="tr-TR" sz="4000" dirty="0" smtClean="0"/>
              <a:t>*Hızlı servis edilen yiyecek içeceklerin yağ, şeker ve tuz oranları yüksek olduğundan menü değerlendirilmelerinde değişikliğe gidilmiştir.</a:t>
            </a:r>
          </a:p>
          <a:p>
            <a:pPr marL="0" indent="0">
              <a:buNone/>
            </a:pPr>
            <a:r>
              <a:rPr lang="tr-TR" sz="4000" dirty="0" smtClean="0"/>
              <a:t>*Menülerde son yıllarda etnik yiyecek ve içeceklere de yer verilmeye başlanmıştır.</a:t>
            </a:r>
          </a:p>
          <a:p>
            <a:pPr marL="0" indent="0">
              <a:buNone/>
            </a:pPr>
            <a:r>
              <a:rPr lang="tr-TR" sz="4000" dirty="0" smtClean="0"/>
              <a:t>*Yiyecek içecek işletmelerinde doğal ve organik yiyecek ve içeceklerin kullanılması yaygınlaşmıştır.</a:t>
            </a:r>
          </a:p>
          <a:p>
            <a:pPr marL="0" indent="0">
              <a:buNone/>
            </a:pPr>
            <a:r>
              <a:rPr lang="tr-TR" sz="4000" dirty="0" smtClean="0"/>
              <a:t>*İşletmeler son zamanlarda tutundurma çabalarına daha çok yer vermeye başlamışlardır.</a:t>
            </a:r>
          </a:p>
          <a:p>
            <a:pPr marL="0" indent="0">
              <a:buNone/>
            </a:pPr>
            <a:r>
              <a:rPr lang="tr-TR" sz="4000" dirty="0" smtClean="0"/>
              <a:t>*Menülerde vejetaryen yaklaşımlar değişikliklere yol açmıştır. Et ve et ürünleri kullanılmamasına dikkat edilmektedir.</a:t>
            </a:r>
            <a:endParaRPr lang="tr-TR" sz="4000"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90274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78372"/>
            <a:ext cx="10515600" cy="6032938"/>
          </a:xfrm>
        </p:spPr>
        <p:txBody>
          <a:bodyPr/>
          <a:lstStyle/>
          <a:p>
            <a:pPr marL="0" indent="0">
              <a:buNone/>
            </a:pPr>
            <a:r>
              <a:rPr lang="tr-TR" b="1" dirty="0" smtClean="0">
                <a:solidFill>
                  <a:srgbClr val="C00000"/>
                </a:solidFill>
              </a:rPr>
              <a:t>Su</a:t>
            </a:r>
          </a:p>
          <a:p>
            <a:pPr marL="0" indent="0">
              <a:buNone/>
            </a:pPr>
            <a:r>
              <a:rPr lang="tr-TR" dirty="0" smtClean="0"/>
              <a:t>	Su</a:t>
            </a:r>
            <a:r>
              <a:rPr lang="tr-TR" dirty="0"/>
              <a:t>, Dünya üzerinde bol miktarda bulunan ve tüm canlıların yaşaması için vazgeçilmez olan, kokusuz ve tatsız bir kimyasal bileşiktir</a:t>
            </a:r>
            <a:r>
              <a:rPr lang="tr-TR" dirty="0" smtClean="0"/>
              <a:t>. Sıklıkla </a:t>
            </a:r>
            <a:r>
              <a:rPr lang="tr-TR" dirty="0"/>
              <a:t>renksiz olarak tanımlanmasına rağmen kızıl dalga boylarında ışığı hafifçe emmesi nedeniyle mavi bir renge sahiptir</a:t>
            </a:r>
            <a:r>
              <a:rPr lang="tr-TR" dirty="0" smtClean="0"/>
              <a:t>.</a:t>
            </a:r>
          </a:p>
          <a:p>
            <a:pPr marL="0" indent="0">
              <a:buNone/>
            </a:pPr>
            <a:r>
              <a:rPr lang="tr-TR" dirty="0" smtClean="0"/>
              <a:t>	Vücut için önemli bir maddedir. Yetişkin insan vücudunun %60’ı bebeklerin ise %70’i sudur. Su diğer maddeler için çözücü görevindedir ve hücrelerin oluşumunda temel maddedir. Vücuttan atılması gerekenler su ile atılır ayrıca su vücut ısısının dengelenmesini sağlar.su sayesinde yiyeceklerin sindirimi sağlanır. Su temizliğin temel maddesidir. İnsan vücudundan %10’luk su kaybı tehlike göstergesi olup %20’lik kayıp ise ölüme neden olur.</a:t>
            </a:r>
            <a:endParaRPr lang="tr-TR" dirty="0"/>
          </a:p>
        </p:txBody>
      </p:sp>
    </p:spTree>
    <p:extLst>
      <p:ext uri="{BB962C8B-B14F-4D97-AF65-F5344CB8AC3E}">
        <p14:creationId xmlns:p14="http://schemas.microsoft.com/office/powerpoint/2010/main" val="570280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0924"/>
            <a:ext cx="10515600" cy="5959366"/>
          </a:xfrm>
        </p:spPr>
        <p:txBody>
          <a:bodyPr>
            <a:normAutofit fontScale="70000" lnSpcReduction="20000"/>
          </a:bodyPr>
          <a:lstStyle/>
          <a:p>
            <a:pPr marL="0" indent="0">
              <a:buNone/>
            </a:pPr>
            <a:r>
              <a:rPr lang="tr-TR" b="1" dirty="0" smtClean="0">
                <a:solidFill>
                  <a:srgbClr val="C00000"/>
                </a:solidFill>
              </a:rPr>
              <a:t>Besin Piramidi ve Menü</a:t>
            </a:r>
          </a:p>
          <a:p>
            <a:pPr marL="0" indent="0">
              <a:buNone/>
            </a:pPr>
            <a:r>
              <a:rPr lang="tr-TR" dirty="0" smtClean="0"/>
              <a:t>Besin piramidinde gündelik olarak yenmesi gereken yiyecek grupları şunlardır;</a:t>
            </a:r>
          </a:p>
          <a:p>
            <a:pPr marL="0" indent="0">
              <a:buNone/>
            </a:pPr>
            <a:r>
              <a:rPr lang="tr-TR" dirty="0" smtClean="0"/>
              <a:t>1.Grup; ekmek, tahıl, makarna</a:t>
            </a:r>
          </a:p>
          <a:p>
            <a:pPr marL="0" indent="0">
              <a:buNone/>
            </a:pPr>
            <a:r>
              <a:rPr lang="tr-TR" dirty="0" smtClean="0"/>
              <a:t>2.Grup; Sebzeler</a:t>
            </a:r>
          </a:p>
          <a:p>
            <a:pPr marL="0" indent="0">
              <a:buNone/>
            </a:pPr>
            <a:r>
              <a:rPr lang="tr-TR" dirty="0" smtClean="0"/>
              <a:t>3.Grup;meyveler</a:t>
            </a:r>
          </a:p>
          <a:p>
            <a:pPr marL="0" indent="0">
              <a:buNone/>
            </a:pPr>
            <a:r>
              <a:rPr lang="tr-TR" dirty="0" smtClean="0"/>
              <a:t>4.Grup; süt ,</a:t>
            </a:r>
            <a:r>
              <a:rPr lang="tr-TR" dirty="0" err="1" smtClean="0"/>
              <a:t>yoğurt,peynir</a:t>
            </a:r>
            <a:endParaRPr lang="tr-TR" dirty="0" smtClean="0"/>
          </a:p>
          <a:p>
            <a:pPr marL="0" indent="0">
              <a:buNone/>
            </a:pPr>
            <a:r>
              <a:rPr lang="tr-TR" dirty="0" smtClean="0"/>
              <a:t>5.Grup; et, balık, tavuk, kuru fasulye, yumurta, fındık</a:t>
            </a:r>
          </a:p>
          <a:p>
            <a:pPr marL="0" indent="0">
              <a:buNone/>
            </a:pPr>
            <a:r>
              <a:rPr lang="tr-TR" dirty="0" smtClean="0"/>
              <a:t>6.Grup; yağ ve tatlılar</a:t>
            </a:r>
          </a:p>
          <a:p>
            <a:pPr marL="0" indent="0">
              <a:buNone/>
            </a:pPr>
            <a:r>
              <a:rPr lang="tr-TR" dirty="0" smtClean="0"/>
              <a:t>Bütün yiyecek grupları ilgili besinin içeriğine göre değişik miktarlarda ve ihtiyaca göre alınmalıdır.</a:t>
            </a:r>
          </a:p>
          <a:p>
            <a:pPr marL="0" indent="0">
              <a:buNone/>
            </a:pPr>
            <a:endParaRPr lang="tr-TR" dirty="0" smtClean="0"/>
          </a:p>
          <a:p>
            <a:pPr marL="0" indent="0">
              <a:buNone/>
            </a:pPr>
            <a:r>
              <a:rPr lang="tr-TR" b="1" dirty="0" smtClean="0">
                <a:solidFill>
                  <a:srgbClr val="C00000"/>
                </a:solidFill>
              </a:rPr>
              <a:t>Menü hazırlama ve beslenme ilkeleri</a:t>
            </a:r>
          </a:p>
          <a:p>
            <a:pPr marL="0" indent="0">
              <a:buNone/>
            </a:pPr>
            <a:r>
              <a:rPr lang="tr-TR" dirty="0" smtClean="0"/>
              <a:t>Menü planlaması yapılırken;</a:t>
            </a:r>
          </a:p>
          <a:p>
            <a:pPr marL="0" indent="0">
              <a:buNone/>
            </a:pPr>
            <a:r>
              <a:rPr lang="tr-TR" dirty="0" smtClean="0"/>
              <a:t>1-Kolesterol ve yağ içeren menü öğelerini en aza indirgemek, yağsız-balık, tavuk ve hindi gibi yiyecekler sunmak</a:t>
            </a:r>
          </a:p>
          <a:p>
            <a:pPr marL="0" indent="0">
              <a:buNone/>
            </a:pPr>
            <a:r>
              <a:rPr lang="tr-TR" dirty="0" smtClean="0"/>
              <a:t>2-Tuzu azaltmak, yemeklerde tuzu azaltmak tuzluğu ise misafir istediğinde masaya getirmek</a:t>
            </a:r>
          </a:p>
          <a:p>
            <a:pPr marL="0" indent="0">
              <a:buNone/>
            </a:pPr>
            <a:r>
              <a:rPr lang="tr-TR" dirty="0" smtClean="0"/>
              <a:t>3-Kaloriyi azaltmak, az yağlı ve şekerli yiyecekleri sunmak.</a:t>
            </a:r>
          </a:p>
          <a:p>
            <a:pPr marL="0" indent="0">
              <a:buNone/>
            </a:pPr>
            <a:r>
              <a:rPr lang="tr-TR" dirty="0" smtClean="0"/>
              <a:t>4-Şekeri azaltmak, menülerde şekerli tatlılar yerine meyveli tatlılara yer vermek</a:t>
            </a:r>
          </a:p>
          <a:p>
            <a:pPr marL="0" indent="0">
              <a:buNone/>
            </a:pPr>
            <a:endParaRPr lang="tr-TR" dirty="0"/>
          </a:p>
        </p:txBody>
      </p:sp>
    </p:spTree>
    <p:extLst>
      <p:ext uri="{BB962C8B-B14F-4D97-AF65-F5344CB8AC3E}">
        <p14:creationId xmlns:p14="http://schemas.microsoft.com/office/powerpoint/2010/main" val="2699277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3683"/>
            <a:ext cx="10515600" cy="5483280"/>
          </a:xfrm>
        </p:spPr>
        <p:txBody>
          <a:bodyPr/>
          <a:lstStyle/>
          <a:p>
            <a:pPr marL="0" indent="0">
              <a:buNone/>
            </a:pPr>
            <a:r>
              <a:rPr lang="tr-TR" dirty="0" smtClean="0">
                <a:solidFill>
                  <a:srgbClr val="C00000"/>
                </a:solidFill>
              </a:rPr>
              <a:t>Yiyeceklerin hazırlanması sırasında besin değerlerinin kaybetmemesini sağlamak için yapılması gerekenler;</a:t>
            </a:r>
          </a:p>
          <a:p>
            <a:pPr marL="0" indent="0">
              <a:buNone/>
            </a:pPr>
            <a:r>
              <a:rPr lang="tr-TR" dirty="0" smtClean="0"/>
              <a:t>1-Kesme ve temizleme aşamasında kontrollü olmak gerekmektedir. Örneğin sebze ve meyve soyma işlemi yaparken kabukları ince olarak temizlenmelidir.</a:t>
            </a:r>
          </a:p>
          <a:p>
            <a:pPr marL="0" indent="0">
              <a:buNone/>
            </a:pPr>
            <a:r>
              <a:rPr lang="tr-TR" dirty="0" smtClean="0"/>
              <a:t>2-Bazı besin öğelerinin ışık ve oksijene maruz kaldıklarında kayboldukları unutulmamalıdır. Örneğin B2 vitamini</a:t>
            </a:r>
          </a:p>
          <a:p>
            <a:pPr marL="0" indent="0">
              <a:buNone/>
            </a:pPr>
            <a:r>
              <a:rPr lang="tr-TR" dirty="0" smtClean="0"/>
              <a:t>3-Yiyeceklerde C ve B1 vitaminleri sıcaklık ile kaybolmaktadır. Uzun süre ve yüksek sıcaklıkta pişirilmemelidir. Bu durum proteinler içinde geçerlidir.</a:t>
            </a:r>
          </a:p>
          <a:p>
            <a:pPr marL="0" indent="0">
              <a:buNone/>
            </a:pPr>
            <a:r>
              <a:rPr lang="tr-TR" dirty="0" smtClean="0"/>
              <a:t>4-Yiyecekler suya batırıldıklarında veya suda pişirildiklerinde birçok vitamin suya karışmaktadır. Mümkünse bu suları kullanmak gerekir.</a:t>
            </a:r>
            <a:endParaRPr lang="tr-TR" dirty="0"/>
          </a:p>
        </p:txBody>
      </p:sp>
    </p:spTree>
    <p:extLst>
      <p:ext uri="{BB962C8B-B14F-4D97-AF65-F5344CB8AC3E}">
        <p14:creationId xmlns:p14="http://schemas.microsoft.com/office/powerpoint/2010/main" val="3383527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5516"/>
            <a:ext cx="10515600" cy="5812221"/>
          </a:xfrm>
        </p:spPr>
        <p:txBody>
          <a:bodyPr>
            <a:normAutofit fontScale="92500" lnSpcReduction="20000"/>
          </a:bodyPr>
          <a:lstStyle/>
          <a:p>
            <a:pPr marL="0" indent="0">
              <a:buNone/>
            </a:pPr>
            <a:r>
              <a:rPr lang="tr-TR" b="1" dirty="0" smtClean="0">
                <a:solidFill>
                  <a:srgbClr val="C00000"/>
                </a:solidFill>
              </a:rPr>
              <a:t>Yeterli ve dengeli beslenme tutundurması için tesisler şu huşuları dikkate almalıdır;</a:t>
            </a:r>
          </a:p>
          <a:p>
            <a:pPr marL="0" indent="0">
              <a:buNone/>
            </a:pPr>
            <a:r>
              <a:rPr lang="tr-TR" dirty="0" smtClean="0"/>
              <a:t>1-Dengeli ve yeterli bir beslenmeye yer veren bir menü tutundurması mevcut müşterilerin ayrıntılı bir şekilde araştırılmasına dayandırılmalıdır.</a:t>
            </a:r>
          </a:p>
          <a:p>
            <a:pPr marL="0" indent="0">
              <a:buNone/>
            </a:pPr>
            <a:r>
              <a:rPr lang="tr-TR" dirty="0" smtClean="0"/>
              <a:t>2-Pazar sürekli gözden geçirilmelidir.</a:t>
            </a:r>
          </a:p>
          <a:p>
            <a:pPr marL="0" indent="0">
              <a:buNone/>
            </a:pPr>
            <a:r>
              <a:rPr lang="tr-TR" dirty="0" smtClean="0"/>
              <a:t>3-Dengeli ve yeterli beslenme konusunda bilgilerle donatılmış satış ve servis personeli çalıştırılmalıdır.</a:t>
            </a:r>
          </a:p>
          <a:p>
            <a:pPr marL="0" indent="0">
              <a:buNone/>
            </a:pPr>
            <a:r>
              <a:rPr lang="tr-TR" dirty="0" smtClean="0"/>
              <a:t>4-Yiyecek içecek tesisinde çalışan tam zamanlı bir diyet uzmanı bulundurulmalı veya danışmanlık hizmeti veren kişi ve kuruluşlardan yararlanılmalıdır.</a:t>
            </a:r>
          </a:p>
          <a:p>
            <a:pPr marL="0" indent="0">
              <a:buNone/>
            </a:pPr>
            <a:r>
              <a:rPr lang="tr-TR" dirty="0" smtClean="0"/>
              <a:t>5-Yöneticiler dengeli ve yeterli beslenmeye yer veren programlar geliştirmelidir.</a:t>
            </a:r>
          </a:p>
          <a:p>
            <a:pPr marL="0" indent="0">
              <a:buNone/>
            </a:pPr>
            <a:r>
              <a:rPr lang="tr-TR" dirty="0" smtClean="0"/>
              <a:t>6-Dengeli ve yeterli beslenmeye ilişkin tıbbi gelişler ve buluşlar izlenmeli ve misafirlere bunlar zaman zaman duyurulmalıdır.</a:t>
            </a:r>
          </a:p>
          <a:p>
            <a:pPr marL="0" indent="0">
              <a:buNone/>
            </a:pPr>
            <a:r>
              <a:rPr lang="tr-TR" dirty="0" smtClean="0"/>
              <a:t>7-Dengeli ve yeterli beslenme için satış noktasında tutundurma çabalarına daha çok yer verilmelidir.</a:t>
            </a:r>
            <a:endParaRPr lang="tr-TR" dirty="0"/>
          </a:p>
        </p:txBody>
      </p:sp>
    </p:spTree>
    <p:extLst>
      <p:ext uri="{BB962C8B-B14F-4D97-AF65-F5344CB8AC3E}">
        <p14:creationId xmlns:p14="http://schemas.microsoft.com/office/powerpoint/2010/main" val="1867118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0924"/>
            <a:ext cx="10515600" cy="5746039"/>
          </a:xfrm>
        </p:spPr>
        <p:txBody>
          <a:bodyPr>
            <a:normAutofit lnSpcReduction="10000"/>
          </a:bodyPr>
          <a:lstStyle/>
          <a:p>
            <a:pPr algn="just">
              <a:buNone/>
            </a:pPr>
            <a:r>
              <a:rPr lang="tr-TR" dirty="0"/>
              <a:t> </a:t>
            </a:r>
            <a:r>
              <a:rPr lang="tr-TR" sz="2400" u="sng" dirty="0" smtClean="0">
                <a:solidFill>
                  <a:srgbClr val="FF0000"/>
                </a:solidFill>
              </a:rPr>
              <a:t>Sağlıklı ve dengeli beslenme için uyulması gereken ölçütler;</a:t>
            </a:r>
          </a:p>
          <a:p>
            <a:pPr algn="just">
              <a:buNone/>
            </a:pPr>
            <a:r>
              <a:rPr lang="tr-TR" sz="2400" dirty="0" smtClean="0"/>
              <a:t>*Menülerde taze ve doğal gıdalarla hazırlanan yiyeceklere önem vermek</a:t>
            </a:r>
          </a:p>
          <a:p>
            <a:pPr algn="just">
              <a:buNone/>
            </a:pPr>
            <a:r>
              <a:rPr lang="tr-TR" sz="2400" dirty="0" smtClean="0"/>
              <a:t>*Bölgesel olarak yetişen organik ve doğal gıdaları kullanmak</a:t>
            </a:r>
          </a:p>
          <a:p>
            <a:pPr algn="just">
              <a:buNone/>
            </a:pPr>
            <a:r>
              <a:rPr lang="tr-TR" sz="2400" dirty="0" smtClean="0"/>
              <a:t>*Pişirme sırasında yiyeceklerin besin değerlerinin kaybolmamasına dikkat etmek ve yağı azaltmak</a:t>
            </a:r>
          </a:p>
          <a:p>
            <a:pPr algn="just">
              <a:buNone/>
            </a:pPr>
            <a:r>
              <a:rPr lang="tr-TR" sz="2400" dirty="0" smtClean="0"/>
              <a:t>*Menülerde sebze ve meyvelere daha çok yer vermek</a:t>
            </a:r>
          </a:p>
          <a:p>
            <a:pPr algn="just">
              <a:buNone/>
            </a:pPr>
            <a:r>
              <a:rPr lang="tr-TR" sz="2400" dirty="0" smtClean="0"/>
              <a:t>*Kolesterol, yağ, şeker oranı az olan yiyecekler kullanmak</a:t>
            </a:r>
          </a:p>
          <a:p>
            <a:pPr algn="just">
              <a:buNone/>
            </a:pPr>
            <a:r>
              <a:rPr lang="tr-TR" sz="2400" dirty="0" smtClean="0"/>
              <a:t>*Menülerdeki yiyeceklerin hazırlanmasında sağlıklı beslenme kurallarına uyulması ile ilgili yönlerini öğretici eğitim kursları düzenleyerek aşçılara, şeflere ve garsonlara anlatmak</a:t>
            </a:r>
          </a:p>
          <a:p>
            <a:pPr algn="just">
              <a:buNone/>
            </a:pPr>
            <a:endParaRPr lang="tr-TR" sz="2400" dirty="0" smtClean="0"/>
          </a:p>
          <a:p>
            <a:pPr algn="just">
              <a:buNone/>
            </a:pPr>
            <a:r>
              <a:rPr lang="tr-TR" sz="2400" dirty="0" smtClean="0">
                <a:solidFill>
                  <a:srgbClr val="FF0000"/>
                </a:solidFill>
              </a:rPr>
              <a:t>İşletmelerin sorumluluğu</a:t>
            </a:r>
          </a:p>
          <a:p>
            <a:pPr algn="just">
              <a:buNone/>
            </a:pPr>
            <a:r>
              <a:rPr lang="tr-TR" sz="2400" dirty="0" smtClean="0"/>
              <a:t>İşletmeler menü hazırlarken yiyeceklerin besinsel olarak dengeli ve sağlıklı olmasını dikkate almalıdırlar. İşletmeler diyetisyenlere yer vermelidirler ve yiyecekler diyetisyenler tarafından denetlenmelidir.</a:t>
            </a:r>
            <a:endParaRPr lang="tr-TR" sz="2400" dirty="0"/>
          </a:p>
        </p:txBody>
      </p:sp>
      <p:pic>
        <p:nvPicPr>
          <p:cNvPr id="4" name="Picture 4" descr="sunu">
            <a:extLst>
              <a:ext uri="{FF2B5EF4-FFF2-40B4-BE49-F238E27FC236}">
                <a16:creationId xmlns:a16="http://schemas.microsoft.com/office/drawing/2014/main"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 y="5691982"/>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576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14400"/>
            <a:ext cx="10515600" cy="5262563"/>
          </a:xfrm>
        </p:spPr>
        <p:txBody>
          <a:bodyPr>
            <a:normAutofit/>
          </a:bodyPr>
          <a:lstStyle/>
          <a:p>
            <a:pPr marL="0" indent="0">
              <a:buNone/>
            </a:pPr>
            <a:r>
              <a:rPr lang="tr-TR" b="1" dirty="0">
                <a:solidFill>
                  <a:srgbClr val="FF0000"/>
                </a:solidFill>
              </a:rPr>
              <a:t>YETERLİ ve </a:t>
            </a:r>
            <a:r>
              <a:rPr lang="tr-TR" b="1" dirty="0" smtClean="0">
                <a:solidFill>
                  <a:srgbClr val="FF0000"/>
                </a:solidFill>
              </a:rPr>
              <a:t>DENGELİ BESLENME</a:t>
            </a:r>
            <a:endParaRPr lang="tr-TR" b="1" dirty="0">
              <a:solidFill>
                <a:srgbClr val="FF0000"/>
              </a:solidFill>
            </a:endParaRPr>
          </a:p>
          <a:p>
            <a:pPr marL="0" indent="0">
              <a:buNone/>
            </a:pPr>
            <a:r>
              <a:rPr lang="tr-TR" dirty="0"/>
              <a:t>Gerekli besinlerin yeterli </a:t>
            </a:r>
            <a:r>
              <a:rPr lang="tr-TR" dirty="0" smtClean="0"/>
              <a:t>miktarda ve </a:t>
            </a:r>
            <a:r>
              <a:rPr lang="tr-TR" dirty="0"/>
              <a:t>dengeli olarak tüketilmesidir.</a:t>
            </a:r>
          </a:p>
          <a:p>
            <a:pPr marL="0" indent="0">
              <a:buNone/>
            </a:pPr>
            <a:r>
              <a:rPr lang="tr-TR" dirty="0" smtClean="0"/>
              <a:t>*Sağlığın </a:t>
            </a:r>
            <a:r>
              <a:rPr lang="tr-TR" dirty="0"/>
              <a:t>korunması, hastalıkların önlenmesi</a:t>
            </a:r>
          </a:p>
          <a:p>
            <a:pPr marL="0" indent="0">
              <a:buNone/>
            </a:pPr>
            <a:r>
              <a:rPr lang="tr-TR" dirty="0" smtClean="0"/>
              <a:t>*Büyüme </a:t>
            </a:r>
            <a:r>
              <a:rPr lang="tr-TR" dirty="0"/>
              <a:t>ve gelişme</a:t>
            </a:r>
          </a:p>
          <a:p>
            <a:pPr marL="0" indent="0">
              <a:buNone/>
            </a:pPr>
            <a:r>
              <a:rPr lang="tr-TR" dirty="0" smtClean="0"/>
              <a:t>*Dokuların </a:t>
            </a:r>
            <a:r>
              <a:rPr lang="tr-TR" dirty="0"/>
              <a:t>yenilenmesi, yara iyileşmesi</a:t>
            </a:r>
          </a:p>
          <a:p>
            <a:pPr marL="0" indent="0">
              <a:buNone/>
            </a:pPr>
            <a:r>
              <a:rPr lang="tr-TR" dirty="0" smtClean="0"/>
              <a:t>*Vücudun </a:t>
            </a:r>
            <a:r>
              <a:rPr lang="tr-TR" dirty="0"/>
              <a:t>çalışması ve</a:t>
            </a:r>
          </a:p>
          <a:p>
            <a:pPr marL="0" indent="0">
              <a:buNone/>
            </a:pPr>
            <a:r>
              <a:rPr lang="tr-TR" dirty="0" smtClean="0"/>
              <a:t>*Kaliteli </a:t>
            </a:r>
            <a:r>
              <a:rPr lang="tr-TR" dirty="0"/>
              <a:t>bir yaşam için gereklidir.</a:t>
            </a:r>
          </a:p>
        </p:txBody>
      </p:sp>
    </p:spTree>
    <p:extLst>
      <p:ext uri="{BB962C8B-B14F-4D97-AF65-F5344CB8AC3E}">
        <p14:creationId xmlns:p14="http://schemas.microsoft.com/office/powerpoint/2010/main" val="2011468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51640"/>
            <a:ext cx="10515600" cy="5749159"/>
          </a:xfrm>
        </p:spPr>
        <p:txBody>
          <a:bodyPr>
            <a:normAutofit fontScale="70000" lnSpcReduction="20000"/>
          </a:bodyPr>
          <a:lstStyle/>
          <a:p>
            <a:pPr marL="0" indent="0">
              <a:buNone/>
            </a:pPr>
            <a:r>
              <a:rPr lang="tr-TR" b="1" u="sng" dirty="0" smtClean="0">
                <a:solidFill>
                  <a:srgbClr val="FF0000"/>
                </a:solidFill>
              </a:rPr>
              <a:t>Besin Öğeleri ve Menü</a:t>
            </a:r>
          </a:p>
          <a:p>
            <a:pPr marL="0" indent="0">
              <a:buNone/>
            </a:pPr>
            <a:r>
              <a:rPr lang="tr-TR" dirty="0">
                <a:solidFill>
                  <a:srgbClr val="FF0000"/>
                </a:solidFill>
              </a:rPr>
              <a:t>BESİN </a:t>
            </a:r>
            <a:r>
              <a:rPr lang="tr-TR" dirty="0" err="1" smtClean="0">
                <a:solidFill>
                  <a:srgbClr val="FF0000"/>
                </a:solidFill>
              </a:rPr>
              <a:t>ÖĞESİ;</a:t>
            </a:r>
            <a:r>
              <a:rPr lang="tr-TR" dirty="0" err="1" smtClean="0"/>
              <a:t>Besinlerin</a:t>
            </a:r>
            <a:r>
              <a:rPr lang="tr-TR" dirty="0" smtClean="0"/>
              <a:t> </a:t>
            </a:r>
            <a:r>
              <a:rPr lang="tr-TR" dirty="0"/>
              <a:t>bileşiminde bulunan ve </a:t>
            </a:r>
            <a:r>
              <a:rPr lang="tr-TR" dirty="0" smtClean="0"/>
              <a:t>yaşamsal işlevler </a:t>
            </a:r>
            <a:r>
              <a:rPr lang="tr-TR" dirty="0"/>
              <a:t>için gereksinim duyulan maddelerdir.</a:t>
            </a:r>
          </a:p>
          <a:p>
            <a:pPr marL="0" indent="0">
              <a:buNone/>
            </a:pPr>
            <a:r>
              <a:rPr lang="tr-TR" dirty="0"/>
              <a:t>Vücudun çalışmasındaki etkinliklerine göre </a:t>
            </a:r>
            <a:r>
              <a:rPr lang="tr-TR" dirty="0" smtClean="0"/>
              <a:t>6 grupta </a:t>
            </a:r>
            <a:r>
              <a:rPr lang="tr-TR" dirty="0"/>
              <a:t>toplanmışlardır :</a:t>
            </a:r>
            <a:endParaRPr lang="tr-TR" dirty="0" smtClean="0"/>
          </a:p>
          <a:p>
            <a:pPr marL="0" indent="0">
              <a:buNone/>
            </a:pPr>
            <a:r>
              <a:rPr lang="tr-TR" dirty="0"/>
              <a:t>1. Karbonhidratlar</a:t>
            </a:r>
          </a:p>
          <a:p>
            <a:pPr marL="0" indent="0">
              <a:buNone/>
            </a:pPr>
            <a:r>
              <a:rPr lang="tr-TR" dirty="0"/>
              <a:t>2. Proteinler</a:t>
            </a:r>
          </a:p>
          <a:p>
            <a:pPr marL="0" indent="0">
              <a:buNone/>
            </a:pPr>
            <a:r>
              <a:rPr lang="tr-TR" dirty="0"/>
              <a:t>3. Yağlar</a:t>
            </a:r>
          </a:p>
          <a:p>
            <a:pPr marL="0" indent="0">
              <a:buNone/>
            </a:pPr>
            <a:r>
              <a:rPr lang="tr-TR" dirty="0"/>
              <a:t>4. Vitaminler</a:t>
            </a:r>
          </a:p>
          <a:p>
            <a:pPr marL="0" indent="0">
              <a:buNone/>
            </a:pPr>
            <a:r>
              <a:rPr lang="tr-TR" dirty="0"/>
              <a:t>5. Mineraller</a:t>
            </a:r>
          </a:p>
          <a:p>
            <a:pPr marL="0" indent="0">
              <a:buNone/>
            </a:pPr>
            <a:r>
              <a:rPr lang="tr-TR" dirty="0" smtClean="0"/>
              <a:t>6. Su</a:t>
            </a:r>
          </a:p>
          <a:p>
            <a:pPr marL="0" indent="0">
              <a:buNone/>
            </a:pPr>
            <a:r>
              <a:rPr lang="tr-TR" u="sng" dirty="0">
                <a:solidFill>
                  <a:srgbClr val="FF0000"/>
                </a:solidFill>
              </a:rPr>
              <a:t>Proteinler</a:t>
            </a:r>
          </a:p>
          <a:p>
            <a:pPr marL="0" indent="0">
              <a:buNone/>
            </a:pPr>
            <a:r>
              <a:rPr lang="tr-TR" dirty="0" smtClean="0"/>
              <a:t>	Proteinler</a:t>
            </a:r>
            <a:r>
              <a:rPr lang="tr-TR" dirty="0"/>
              <a:t>, biyolojik organizmaların temel yapı taşlarından biridir ve birçok önemli işlevi yerine getirirler. Proteinler, amino asit adı verilen küçük moleküllerin bir araya gelmesiyle oluşurlar. Amino asitler, bir </a:t>
            </a:r>
            <a:r>
              <a:rPr lang="tr-TR" dirty="0" err="1"/>
              <a:t>polipeptit</a:t>
            </a:r>
            <a:r>
              <a:rPr lang="tr-TR" dirty="0"/>
              <a:t> zinciri oluşturmak için kimyasal bağlarla birleşirler.</a:t>
            </a:r>
          </a:p>
          <a:p>
            <a:pPr marL="0" indent="0">
              <a:buNone/>
            </a:pPr>
            <a:r>
              <a:rPr lang="tr-TR" dirty="0" smtClean="0"/>
              <a:t>	Proteinlerin </a:t>
            </a:r>
            <a:r>
              <a:rPr lang="tr-TR" dirty="0"/>
              <a:t>çeşitli işlevleri, yaşamın sürdürülmesi için kritik öneme sahiptir. Aynı zamanda genetik bilgiyi taşıyan DNA tarafından kodlanırlar ve hücreler tarafından sentezlenirler. Proteinlerin yapısı ve fonksiyonları oldukça karmaşıktır ve bilim dünyasında geniş bir araştırma konusu olmuştur.</a:t>
            </a:r>
            <a:endParaRPr lang="tr-TR" dirty="0" smtClean="0"/>
          </a:p>
        </p:txBody>
      </p:sp>
    </p:spTree>
    <p:extLst>
      <p:ext uri="{BB962C8B-B14F-4D97-AF65-F5344CB8AC3E}">
        <p14:creationId xmlns:p14="http://schemas.microsoft.com/office/powerpoint/2010/main" val="382124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5516"/>
            <a:ext cx="10515600" cy="5864773"/>
          </a:xfrm>
        </p:spPr>
        <p:txBody>
          <a:bodyPr>
            <a:normAutofit fontScale="62500" lnSpcReduction="20000"/>
          </a:bodyPr>
          <a:lstStyle/>
          <a:p>
            <a:pPr marL="0" indent="0">
              <a:buNone/>
            </a:pPr>
            <a:r>
              <a:rPr lang="tr-TR" dirty="0">
                <a:solidFill>
                  <a:srgbClr val="FF0000"/>
                </a:solidFill>
              </a:rPr>
              <a:t>Proteinler, vücutta birçok önemli işleve sahiptir ve hayati öneme sahiptir. İşte proteinlerin vücutta ne işe yaradığına dair bazı anahtar işlevler:</a:t>
            </a:r>
          </a:p>
          <a:p>
            <a:pPr marL="0" indent="0">
              <a:buNone/>
            </a:pPr>
            <a:r>
              <a:rPr lang="tr-TR" dirty="0" smtClean="0"/>
              <a:t>• </a:t>
            </a:r>
            <a:r>
              <a:rPr lang="tr-TR" dirty="0"/>
              <a:t>Yapısal İşlev: Proteinler, birçok dokunun ve yapının temel yapı taşlarıdır. </a:t>
            </a:r>
            <a:r>
              <a:rPr lang="tr-TR" dirty="0" err="1"/>
              <a:t>Kollajen</a:t>
            </a:r>
            <a:r>
              <a:rPr lang="tr-TR" dirty="0"/>
              <a:t> gibi proteinler cilt, kemikler, kaslar ve diğer dokuların yapısal bileşenlerini oluşturur.</a:t>
            </a:r>
          </a:p>
          <a:p>
            <a:pPr marL="0" indent="0">
              <a:buNone/>
            </a:pPr>
            <a:r>
              <a:rPr lang="tr-TR" dirty="0"/>
              <a:t>• </a:t>
            </a:r>
            <a:r>
              <a:rPr lang="tr-TR" dirty="0" err="1"/>
              <a:t>Enzimatik</a:t>
            </a:r>
            <a:r>
              <a:rPr lang="tr-TR" dirty="0"/>
              <a:t> İşlev: Enzimler, kimyasal reaksiyonların hızlanmasına yardımcı olur. Metabolizma süreçleri, enzimlerin katılımı olmadan etkin bir şekilde gerçekleşemez.</a:t>
            </a:r>
          </a:p>
          <a:p>
            <a:pPr marL="0" indent="0">
              <a:buNone/>
            </a:pPr>
            <a:r>
              <a:rPr lang="tr-TR" dirty="0"/>
              <a:t>• Taşıma İşlevi: Hemoglobin gibi proteinler, kan yoluyla oksijen ve diğer besin maddelerini taşır. </a:t>
            </a:r>
            <a:r>
              <a:rPr lang="tr-TR" dirty="0" err="1"/>
              <a:t>Mioglobin</a:t>
            </a:r>
            <a:r>
              <a:rPr lang="tr-TR" dirty="0"/>
              <a:t> ise oksijeni kas hücrelerine taşır.</a:t>
            </a:r>
          </a:p>
          <a:p>
            <a:pPr marL="0" indent="0">
              <a:buNone/>
            </a:pPr>
            <a:r>
              <a:rPr lang="tr-TR" dirty="0"/>
              <a:t>• Savunma İşlevi: Antikorlar, vücudu enfeksiyonlara karşı korumak için bağışıklık sistemi tarafından üretilen proteinlerdir.</a:t>
            </a:r>
          </a:p>
          <a:p>
            <a:pPr marL="0" indent="0">
              <a:buNone/>
            </a:pPr>
            <a:r>
              <a:rPr lang="tr-TR" dirty="0"/>
              <a:t>• İletişim ve İşaretleme: Hormonlar, hücresel sinyal iletimini düzenlemek için kullanılan proteinlerdir ve vücut içinde çeşitli işlevleri koordine eder.</a:t>
            </a:r>
          </a:p>
          <a:p>
            <a:pPr marL="0" indent="0">
              <a:buNone/>
            </a:pPr>
            <a:r>
              <a:rPr lang="tr-TR" dirty="0"/>
              <a:t>• Kas </a:t>
            </a:r>
            <a:r>
              <a:rPr lang="tr-TR" dirty="0" err="1"/>
              <a:t>Kontraksiyonu</a:t>
            </a:r>
            <a:r>
              <a:rPr lang="tr-TR" dirty="0"/>
              <a:t>: Aktin ve </a:t>
            </a:r>
            <a:r>
              <a:rPr lang="tr-TR" dirty="0" err="1"/>
              <a:t>miyozin</a:t>
            </a:r>
            <a:r>
              <a:rPr lang="tr-TR" dirty="0"/>
              <a:t> gibi proteinler, kasların kasılmasını sağlar ve bu sayede hareket etmemizi ve vücudumuzun işlevlerini yerine getirmemizi sağlar.</a:t>
            </a:r>
          </a:p>
          <a:p>
            <a:pPr marL="0" indent="0">
              <a:buNone/>
            </a:pPr>
            <a:r>
              <a:rPr lang="tr-TR" dirty="0"/>
              <a:t>• Enerji Kaynağı: Vücut, enerji ihtiyacını karşılamak için gerekli olduğunda proteinleri yakabilir. Ancak, bu durum normalde yağlar veya karbonhidratlar yerine daha az tercih edilen bir enerji kaynağıdır.</a:t>
            </a:r>
          </a:p>
          <a:p>
            <a:pPr marL="0" indent="0">
              <a:buNone/>
            </a:pPr>
            <a:r>
              <a:rPr lang="tr-TR" dirty="0"/>
              <a:t>• Yapısal Materyal: DNA ve RNA gibi nükleik asitlerin yapısına proteinler katkıda bulunur. </a:t>
            </a:r>
            <a:r>
              <a:rPr lang="tr-TR" dirty="0" err="1"/>
              <a:t>Histone</a:t>
            </a:r>
            <a:r>
              <a:rPr lang="tr-TR" dirty="0"/>
              <a:t> gibi proteinler, DNA'nın düzenli bir şekilde paketlenmesine yardımcı olur.</a:t>
            </a:r>
          </a:p>
          <a:p>
            <a:pPr marL="0" indent="0">
              <a:buNone/>
            </a:pPr>
            <a:r>
              <a:rPr lang="tr-TR" dirty="0"/>
              <a:t>• </a:t>
            </a:r>
            <a:r>
              <a:rPr lang="tr-TR" dirty="0" err="1"/>
              <a:t>İmmün</a:t>
            </a:r>
            <a:r>
              <a:rPr lang="tr-TR" dirty="0"/>
              <a:t> Yanıt: </a:t>
            </a:r>
            <a:r>
              <a:rPr lang="tr-TR" dirty="0" err="1"/>
              <a:t>İmmün</a:t>
            </a:r>
            <a:r>
              <a:rPr lang="tr-TR" dirty="0"/>
              <a:t> sistem, enfeksiyonlarla savaşmak ve vücudu yabancı maddelere karşı korumak için proteinleri kullanır.</a:t>
            </a:r>
          </a:p>
          <a:p>
            <a:pPr marL="0" indent="0">
              <a:buNone/>
            </a:pPr>
            <a:r>
              <a:rPr lang="tr-TR" dirty="0"/>
              <a:t>• </a:t>
            </a:r>
            <a:r>
              <a:rPr lang="tr-TR" dirty="0" err="1"/>
              <a:t>Enkataliz</a:t>
            </a:r>
            <a:r>
              <a:rPr lang="tr-TR" dirty="0"/>
              <a:t>: Bazı proteinler, kimyasal reaksiyonları başlatmak veya hızlandırmak için kullanılır ve bu, sindirim, solunum ve diğer temel işlevleri mümkün kılar</a:t>
            </a:r>
            <a:r>
              <a:rPr lang="tr-TR" dirty="0" smtClean="0"/>
              <a:t>.</a:t>
            </a:r>
          </a:p>
          <a:p>
            <a:pPr marL="0" indent="0">
              <a:buNone/>
            </a:pPr>
            <a:endParaRPr lang="tr-TR" dirty="0"/>
          </a:p>
        </p:txBody>
      </p:sp>
    </p:spTree>
    <p:extLst>
      <p:ext uri="{BB962C8B-B14F-4D97-AF65-F5344CB8AC3E}">
        <p14:creationId xmlns:p14="http://schemas.microsoft.com/office/powerpoint/2010/main" val="447640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8069"/>
            <a:ext cx="10515600" cy="5917324"/>
          </a:xfrm>
        </p:spPr>
        <p:txBody>
          <a:bodyPr>
            <a:normAutofit fontScale="55000" lnSpcReduction="20000"/>
          </a:bodyPr>
          <a:lstStyle/>
          <a:p>
            <a:pPr marL="0" indent="0">
              <a:buNone/>
            </a:pPr>
            <a:r>
              <a:rPr lang="tr-TR" dirty="0">
                <a:solidFill>
                  <a:srgbClr val="FF0000"/>
                </a:solidFill>
              </a:rPr>
              <a:t>Hayvansal ve Bitkisel Protein Arasındaki Farklar</a:t>
            </a:r>
          </a:p>
          <a:p>
            <a:pPr marL="0" indent="0">
              <a:buNone/>
            </a:pPr>
            <a:r>
              <a:rPr lang="tr-TR" dirty="0"/>
              <a:t>Hayvansal ve bitkisel proteinler, farklı kaynaklardan elde edilen ve farklı bileşenlere sahip protein türleridir. İşte hayvansal ve bitkisel proteinler arasındaki temel farklar:</a:t>
            </a:r>
          </a:p>
          <a:p>
            <a:pPr marL="0" indent="0">
              <a:buNone/>
            </a:pPr>
            <a:r>
              <a:rPr lang="tr-TR" dirty="0" smtClean="0"/>
              <a:t>Kaynak</a:t>
            </a:r>
            <a:endParaRPr lang="tr-TR" dirty="0"/>
          </a:p>
          <a:p>
            <a:pPr marL="0" indent="0">
              <a:buNone/>
            </a:pPr>
            <a:r>
              <a:rPr lang="tr-TR" dirty="0"/>
              <a:t>• Hayvansal Proteinler: Hayvan kaynaklı proteinlerdir ve et, süt ürünleri, yumurta gibi hayvansal ürünlerden elde edilirler.</a:t>
            </a:r>
          </a:p>
          <a:p>
            <a:pPr marL="0" indent="0">
              <a:buNone/>
            </a:pPr>
            <a:r>
              <a:rPr lang="tr-TR" dirty="0"/>
              <a:t>• Bitkisel Proteinler: Bitki kaynaklı proteinlerdir ve baklagiller, tahıllar, sebzeler, kuruyemişler gibi bitkisel gıdalardan gelirler.</a:t>
            </a:r>
          </a:p>
          <a:p>
            <a:pPr marL="0" indent="0">
              <a:buNone/>
            </a:pPr>
            <a:r>
              <a:rPr lang="tr-TR" dirty="0" smtClean="0"/>
              <a:t>Amino </a:t>
            </a:r>
            <a:r>
              <a:rPr lang="tr-TR" dirty="0"/>
              <a:t>Asit Profili</a:t>
            </a:r>
          </a:p>
          <a:p>
            <a:pPr marL="0" indent="0">
              <a:buNone/>
            </a:pPr>
            <a:r>
              <a:rPr lang="tr-TR" dirty="0"/>
              <a:t>• Hayvansal Proteinler: Genellikle yüksek biyolojik değere sahip olarak kabul edilirler, yani vücut tarafından daha kolayca emilirler. Hayvansal proteinler, vücut için gerekli olan tüm temel amino asitleri içerirler.</a:t>
            </a:r>
          </a:p>
          <a:p>
            <a:pPr marL="0" indent="0">
              <a:buNone/>
            </a:pPr>
            <a:r>
              <a:rPr lang="tr-TR" dirty="0"/>
              <a:t>• Bitkisel Proteinler: Bazı bitkisel proteinler eksik amino asitlere sahip olabilirler veya düşük biyolojik değere sahip olabilirler. Bu nedenle, bitkisel proteinlerin dengeli bir diyetle tüketilmesi ve çeşitli kaynaklardan alınması önemlidir.</a:t>
            </a:r>
          </a:p>
          <a:p>
            <a:pPr marL="0" indent="0">
              <a:buNone/>
            </a:pPr>
            <a:r>
              <a:rPr lang="tr-TR" dirty="0" smtClean="0"/>
              <a:t>Yağ </a:t>
            </a:r>
            <a:r>
              <a:rPr lang="tr-TR" dirty="0"/>
              <a:t>ve Kolesterol İçeriği</a:t>
            </a:r>
          </a:p>
          <a:p>
            <a:pPr marL="0" indent="0">
              <a:buNone/>
            </a:pPr>
            <a:r>
              <a:rPr lang="tr-TR" dirty="0"/>
              <a:t>• Hayvansal Proteinler: Hayvansal gıdalar, genellikle doymuş yağlar ve kolesterol içerirler. Bu nedenle, aşırı tüketildiklerinde </a:t>
            </a:r>
            <a:r>
              <a:rPr lang="tr-TR" dirty="0" err="1"/>
              <a:t>kardiyovasküler</a:t>
            </a:r>
            <a:r>
              <a:rPr lang="tr-TR" dirty="0"/>
              <a:t> sağlık sorunlarına katkıda bulunabilirler.</a:t>
            </a:r>
          </a:p>
          <a:p>
            <a:pPr marL="0" indent="0">
              <a:buNone/>
            </a:pPr>
            <a:r>
              <a:rPr lang="tr-TR" dirty="0"/>
              <a:t>• Bitkisel Proteinler: Bitkisel gıdalar, genellikle doymamış yağlar ve kolesterol içermezler. Bu nedenle, bitkisel protein kaynakları daha sağlıklı bir seçenek olabilir.</a:t>
            </a:r>
          </a:p>
          <a:p>
            <a:pPr marL="0" indent="0">
              <a:buNone/>
            </a:pPr>
            <a:r>
              <a:rPr lang="tr-TR" dirty="0" smtClean="0"/>
              <a:t>Lif </a:t>
            </a:r>
            <a:r>
              <a:rPr lang="tr-TR" dirty="0"/>
              <a:t>ve </a:t>
            </a:r>
            <a:r>
              <a:rPr lang="tr-TR" dirty="0" err="1"/>
              <a:t>Fitokimyasal</a:t>
            </a:r>
            <a:r>
              <a:rPr lang="tr-TR" dirty="0"/>
              <a:t> İçeriği</a:t>
            </a:r>
          </a:p>
          <a:p>
            <a:pPr marL="0" indent="0">
              <a:buNone/>
            </a:pPr>
            <a:r>
              <a:rPr lang="tr-TR" dirty="0"/>
              <a:t>• Hayvansal Proteinler: Genellikle lif ve </a:t>
            </a:r>
            <a:r>
              <a:rPr lang="tr-TR" dirty="0" err="1"/>
              <a:t>fitokimyasal</a:t>
            </a:r>
            <a:r>
              <a:rPr lang="tr-TR" dirty="0"/>
              <a:t> içermezler.</a:t>
            </a:r>
          </a:p>
          <a:p>
            <a:pPr marL="0" indent="0">
              <a:buNone/>
            </a:pPr>
            <a:r>
              <a:rPr lang="tr-TR" dirty="0"/>
              <a:t>• Bitkisel Proteinler: Bitkisel gıdalar, lif ve çeşitli sağlık yararlarına sahip </a:t>
            </a:r>
            <a:r>
              <a:rPr lang="tr-TR" dirty="0" err="1"/>
              <a:t>fitokimyasallar</a:t>
            </a:r>
            <a:r>
              <a:rPr lang="tr-TR" dirty="0"/>
              <a:t> içerebilirler.</a:t>
            </a:r>
          </a:p>
        </p:txBody>
      </p:sp>
    </p:spTree>
    <p:extLst>
      <p:ext uri="{BB962C8B-B14F-4D97-AF65-F5344CB8AC3E}">
        <p14:creationId xmlns:p14="http://schemas.microsoft.com/office/powerpoint/2010/main" val="3030340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09600"/>
            <a:ext cx="10515600" cy="5759669"/>
          </a:xfrm>
        </p:spPr>
        <p:txBody>
          <a:bodyPr>
            <a:normAutofit fontScale="70000" lnSpcReduction="20000"/>
          </a:bodyPr>
          <a:lstStyle/>
          <a:p>
            <a:pPr marL="0" indent="0">
              <a:buNone/>
            </a:pPr>
            <a:r>
              <a:rPr lang="tr-TR" dirty="0"/>
              <a:t>Beslenme Tercihleri</a:t>
            </a:r>
          </a:p>
          <a:p>
            <a:pPr marL="0" indent="0">
              <a:buNone/>
            </a:pPr>
            <a:r>
              <a:rPr lang="tr-TR" dirty="0"/>
              <a:t>• Hayvansal Proteinler: Et ve süt ürünleri gibi hayvansal proteinler, birçok kültürde temel bir besin kaynağıdır ve bazı insanlar için önemlidir.</a:t>
            </a:r>
          </a:p>
          <a:p>
            <a:pPr marL="0" indent="0">
              <a:buNone/>
            </a:pPr>
            <a:r>
              <a:rPr lang="tr-TR" dirty="0"/>
              <a:t>• Bitkisel Proteinler: </a:t>
            </a:r>
            <a:r>
              <a:rPr lang="tr-TR" dirty="0" err="1"/>
              <a:t>Veganlar</a:t>
            </a:r>
            <a:r>
              <a:rPr lang="tr-TR" dirty="0"/>
              <a:t> ve vejetaryenler gibi belirli beslenme tercihlerine sahip bireyler için bitkisel proteinler, temel bir protein kaynağıdır.</a:t>
            </a:r>
          </a:p>
          <a:p>
            <a:pPr marL="0" indent="0">
              <a:buNone/>
            </a:pPr>
            <a:r>
              <a:rPr lang="tr-TR" dirty="0" smtClean="0"/>
              <a:t>Yüksek </a:t>
            </a:r>
            <a:r>
              <a:rPr lang="tr-TR" dirty="0"/>
              <a:t>Proteinli Gıdalar Hangileri?</a:t>
            </a:r>
          </a:p>
          <a:p>
            <a:pPr marL="0" indent="0">
              <a:buNone/>
            </a:pPr>
            <a:r>
              <a:rPr lang="tr-TR" dirty="0"/>
              <a:t>Protein, vücudumuzun büyümesi, onarılması ve işlevselliği için temel bir besin maddesidir. İşte protein içeren çeşitli besinler ve tipik olarak içerdikleri protein miktarları:</a:t>
            </a:r>
          </a:p>
          <a:p>
            <a:pPr marL="0" indent="0">
              <a:buNone/>
            </a:pPr>
            <a:r>
              <a:rPr lang="tr-TR" dirty="0" smtClean="0"/>
              <a:t>Etler </a:t>
            </a:r>
            <a:r>
              <a:rPr lang="tr-TR" dirty="0"/>
              <a:t>ve Deniz Ürünleri</a:t>
            </a:r>
          </a:p>
          <a:p>
            <a:pPr marL="0" indent="0">
              <a:buNone/>
            </a:pPr>
            <a:r>
              <a:rPr lang="tr-TR" dirty="0"/>
              <a:t>• Tavuk göğsü (100 gramda yaklaşık 31 gram protein)</a:t>
            </a:r>
          </a:p>
          <a:p>
            <a:pPr marL="0" indent="0">
              <a:buNone/>
            </a:pPr>
            <a:r>
              <a:rPr lang="tr-TR" dirty="0"/>
              <a:t>• İnek eti (100 gramda yaklaşık 26 gram protein)</a:t>
            </a:r>
          </a:p>
          <a:p>
            <a:pPr marL="0" indent="0">
              <a:buNone/>
            </a:pPr>
            <a:r>
              <a:rPr lang="tr-TR" dirty="0"/>
              <a:t>• Somon (100 gramda yaklaşık 25 gram protein)</a:t>
            </a:r>
          </a:p>
          <a:p>
            <a:pPr marL="0" indent="0">
              <a:buNone/>
            </a:pPr>
            <a:r>
              <a:rPr lang="tr-TR" dirty="0"/>
              <a:t>• Ton balığı (100 gramda yaklaşık 30 gram protein)</a:t>
            </a:r>
          </a:p>
          <a:p>
            <a:pPr marL="0" indent="0">
              <a:buNone/>
            </a:pPr>
            <a:r>
              <a:rPr lang="tr-TR" dirty="0" smtClean="0"/>
              <a:t>Süt </a:t>
            </a:r>
            <a:r>
              <a:rPr lang="tr-TR" dirty="0"/>
              <a:t>ve Süt Ürünleri</a:t>
            </a:r>
          </a:p>
          <a:p>
            <a:pPr marL="0" indent="0">
              <a:buNone/>
            </a:pPr>
            <a:r>
              <a:rPr lang="tr-TR" dirty="0"/>
              <a:t>• Yumurta (1 büyük yumurta yaklaşık 6 gram protein)</a:t>
            </a:r>
          </a:p>
          <a:p>
            <a:pPr marL="0" indent="0">
              <a:buNone/>
            </a:pPr>
            <a:r>
              <a:rPr lang="tr-TR" dirty="0"/>
              <a:t>• Süt (1 bardak yaklaşık 8 gram protein)</a:t>
            </a:r>
          </a:p>
          <a:p>
            <a:pPr marL="0" indent="0">
              <a:buNone/>
            </a:pPr>
            <a:r>
              <a:rPr lang="tr-TR" dirty="0"/>
              <a:t>• Yoğurt (1 bardak yaklaşık 10 gram protein)</a:t>
            </a:r>
          </a:p>
          <a:p>
            <a:pPr marL="0" indent="0">
              <a:buNone/>
            </a:pPr>
            <a:r>
              <a:rPr lang="tr-TR" dirty="0"/>
              <a:t>• Peynir (30 gram dilimlenmiş peynir yaklaşık 7 gram protein</a:t>
            </a:r>
            <a:r>
              <a:rPr lang="tr-TR" dirty="0" smtClean="0"/>
              <a:t>)</a:t>
            </a:r>
            <a:endParaRPr lang="tr-TR" dirty="0"/>
          </a:p>
        </p:txBody>
      </p:sp>
    </p:spTree>
    <p:extLst>
      <p:ext uri="{BB962C8B-B14F-4D97-AF65-F5344CB8AC3E}">
        <p14:creationId xmlns:p14="http://schemas.microsoft.com/office/powerpoint/2010/main" val="322224790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2676</TotalTime>
  <Words>4189</Words>
  <Application>Microsoft Office PowerPoint</Application>
  <PresentationFormat>Geniş ekran</PresentationFormat>
  <Paragraphs>316</Paragraphs>
  <Slides>33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33</vt:i4>
      </vt:variant>
    </vt:vector>
  </HeadingPairs>
  <TitlesOfParts>
    <vt:vector size="37" baseType="lpstr">
      <vt:lpstr>Arial</vt:lpstr>
      <vt:lpstr>Calibri</vt:lpstr>
      <vt:lpstr>Calibri Light</vt:lpstr>
      <vt:lpstr>Office Teması</vt:lpstr>
      <vt:lpstr>PowerPoint Sunusu</vt:lpstr>
      <vt:lpstr>Menü, Beslenme ve Günümüz Beslenme Eğilimleri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UZEM - Part 1</dc:creator>
  <cp:lastModifiedBy>seyitAliçelik</cp:lastModifiedBy>
  <cp:revision>164</cp:revision>
  <dcterms:created xsi:type="dcterms:W3CDTF">2016-06-28T08:34:33Z</dcterms:created>
  <dcterms:modified xsi:type="dcterms:W3CDTF">2023-12-06T10:02:42Z</dcterms:modified>
</cp:coreProperties>
</file>